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00" r:id="rId25"/>
    <p:sldId id="301" r:id="rId26"/>
    <p:sldId id="279" r:id="rId27"/>
    <p:sldId id="280" r:id="rId28"/>
    <p:sldId id="281" r:id="rId29"/>
    <p:sldId id="282" r:id="rId30"/>
    <p:sldId id="283" r:id="rId31"/>
    <p:sldId id="284" r:id="rId32"/>
    <p:sldId id="285" r:id="rId33"/>
    <p:sldId id="286" r:id="rId34"/>
    <p:sldId id="287" r:id="rId35"/>
    <p:sldId id="292" r:id="rId36"/>
    <p:sldId id="288" r:id="rId37"/>
    <p:sldId id="289" r:id="rId38"/>
    <p:sldId id="290" r:id="rId39"/>
    <p:sldId id="291" r:id="rId40"/>
    <p:sldId id="293" r:id="rId41"/>
    <p:sldId id="294" r:id="rId42"/>
    <p:sldId id="295" r:id="rId43"/>
    <p:sldId id="296" r:id="rId44"/>
    <p:sldId id="297" r:id="rId45"/>
    <p:sldId id="298" r:id="rId46"/>
    <p:sldId id="299"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480" autoAdjust="0"/>
    <p:restoredTop sz="94660"/>
  </p:normalViewPr>
  <p:slideViewPr>
    <p:cSldViewPr>
      <p:cViewPr>
        <p:scale>
          <a:sx n="100" d="100"/>
          <a:sy n="100" d="100"/>
        </p:scale>
        <p:origin x="-1046" y="643"/>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95AC18-0ADA-4E76-B4C9-0A0554A90FB0}" type="datetimeFigureOut">
              <a:rPr lang="en-US" smtClean="0"/>
              <a:pPr/>
              <a:t>10/4/2023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92C2E0-7585-4F2B-86A3-5E6E38A6652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92C2E0-7585-4F2B-86A3-5E6E38A66522}" type="slidenum">
              <a:rPr lang="en-US" smtClean="0"/>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1D8BD707-D9CF-40AE-B4C6-C98DA3205C09}" type="datetimeFigureOut">
              <a:rPr lang="en-US" smtClean="0"/>
              <a:pPr/>
              <a:t>10/4/2023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10/4/2023</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10/4/2023</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B6F15528-21DE-4FAA-801E-634DDDAF4B2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1D8BD707-D9CF-40AE-B4C6-C98DA3205C09}" type="datetimeFigureOut">
              <a:rPr lang="en-US" smtClean="0"/>
              <a:pPr/>
              <a:t>10/4/2023</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geeksforgeeks.org/identity-and-access-management-iam-in-amazon-web-services-aw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3600" dirty="0" smtClean="0"/>
              <a:t>(Amazon Simple Storage Service)</a:t>
            </a:r>
            <a:endParaRPr lang="en-US" sz="3600" dirty="0"/>
          </a:p>
        </p:txBody>
      </p:sp>
      <p:sp>
        <p:nvSpPr>
          <p:cNvPr id="2" name="Title 1"/>
          <p:cNvSpPr>
            <a:spLocks noGrp="1"/>
          </p:cNvSpPr>
          <p:nvPr>
            <p:ph type="ctrTitle"/>
          </p:nvPr>
        </p:nvSpPr>
        <p:spPr/>
        <p:txBody>
          <a:bodyPr/>
          <a:lstStyle/>
          <a:p>
            <a:r>
              <a:rPr smtClean="0"/>
              <a:t>AWS S3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914400"/>
            <a:ext cx="7772400" cy="4572000"/>
          </a:xfrm>
        </p:spPr>
        <p:txBody>
          <a:bodyPr>
            <a:normAutofit/>
          </a:bodyPr>
          <a:lstStyle/>
          <a:p>
            <a:pPr>
              <a:buFont typeface="Wingdings" pitchFamily="2" charset="2"/>
              <a:buChar char="Ø"/>
            </a:pPr>
            <a:r>
              <a:rPr lang="en-US" sz="1800" dirty="0" smtClean="0"/>
              <a:t>Your bucket is created successfully.</a:t>
            </a:r>
            <a:endParaRPr lang="en-US" sz="1800" dirty="0"/>
          </a:p>
        </p:txBody>
      </p:sp>
      <p:pic>
        <p:nvPicPr>
          <p:cNvPr id="4" name="Picture 3" descr="8.jpg"/>
          <p:cNvPicPr>
            <a:picLocks noChangeAspect="1"/>
          </p:cNvPicPr>
          <p:nvPr/>
        </p:nvPicPr>
        <p:blipFill>
          <a:blip r:embed="rId2"/>
          <a:stretch>
            <a:fillRect/>
          </a:stretch>
        </p:blipFill>
        <p:spPr>
          <a:xfrm>
            <a:off x="304800" y="2133600"/>
            <a:ext cx="8382000" cy="3502477"/>
          </a:xfrm>
          <a:prstGeom prst="rect">
            <a:avLst/>
          </a:prstGeom>
        </p:spPr>
      </p:pic>
      <p:sp>
        <p:nvSpPr>
          <p:cNvPr id="5" name="Content Placeholder 2"/>
          <p:cNvSpPr txBox="1">
            <a:spLocks/>
          </p:cNvSpPr>
          <p:nvPr/>
        </p:nvSpPr>
        <p:spPr>
          <a:xfrm>
            <a:off x="609600" y="3276600"/>
            <a:ext cx="7772400" cy="45720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pitchFamily="2" charset="2"/>
              <a:buChar char="Ø"/>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763000" cy="1143000"/>
          </a:xfrm>
        </p:spPr>
        <p:txBody>
          <a:bodyPr>
            <a:normAutofit fontScale="90000"/>
          </a:bodyPr>
          <a:lstStyle/>
          <a:p>
            <a:pPr algn="ctr"/>
            <a:r>
              <a:rPr lang="en-US" b="1" u="sng" dirty="0" smtClean="0"/>
              <a:t>4. How to Upload object (data files) to your bucket</a:t>
            </a:r>
            <a:endParaRPr lang="en-US" b="1" u="sng" dirty="0"/>
          </a:p>
        </p:txBody>
      </p:sp>
      <p:sp>
        <p:nvSpPr>
          <p:cNvPr id="5" name="Content Placeholder 2"/>
          <p:cNvSpPr txBox="1">
            <a:spLocks/>
          </p:cNvSpPr>
          <p:nvPr/>
        </p:nvSpPr>
        <p:spPr>
          <a:xfrm>
            <a:off x="533400" y="1600200"/>
            <a:ext cx="8305800" cy="45720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pitchFamily="2" charset="2"/>
              <a:buChar char="Ø"/>
              <a:tabLst/>
              <a:defRPr/>
            </a:pPr>
            <a:r>
              <a:rPr lang="en-US" dirty="0" smtClean="0"/>
              <a:t>Now go back to the AWS S3 </a:t>
            </a:r>
            <a:r>
              <a:rPr lang="en-US" dirty="0" smtClean="0">
                <a:sym typeface="Wingdings" pitchFamily="2" charset="2"/>
              </a:rPr>
              <a:t>-&gt; Buckets dashboard, you can find your bucket.</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pitchFamily="2" charset="2"/>
              <a:buChar char="Ø"/>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sym typeface="Wingdings" pitchFamily="2" charset="2"/>
              </a:rPr>
              <a:t>Click on the bucket name.</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descr="9.jpg"/>
          <p:cNvPicPr>
            <a:picLocks noChangeAspect="1"/>
          </p:cNvPicPr>
          <p:nvPr/>
        </p:nvPicPr>
        <p:blipFill>
          <a:blip r:embed="rId2"/>
          <a:stretch>
            <a:fillRect/>
          </a:stretch>
        </p:blipFill>
        <p:spPr>
          <a:xfrm>
            <a:off x="105696" y="2438400"/>
            <a:ext cx="8751064" cy="2971800"/>
          </a:xfrm>
          <a:prstGeom prst="rect">
            <a:avLst/>
          </a:prstGeom>
        </p:spPr>
      </p:pic>
      <p:cxnSp>
        <p:nvCxnSpPr>
          <p:cNvPr id="7" name="Straight Connector 6"/>
          <p:cNvCxnSpPr/>
          <p:nvPr/>
        </p:nvCxnSpPr>
        <p:spPr>
          <a:xfrm>
            <a:off x="2209800" y="4953000"/>
            <a:ext cx="12192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8382000" cy="4572000"/>
          </a:xfrm>
        </p:spPr>
        <p:txBody>
          <a:bodyPr>
            <a:normAutofit/>
          </a:bodyPr>
          <a:lstStyle/>
          <a:p>
            <a:pPr>
              <a:buFont typeface="Wingdings" pitchFamily="2" charset="2"/>
              <a:buChar char="Ø"/>
            </a:pPr>
            <a:r>
              <a:rPr lang="en-US" sz="1800" dirty="0" smtClean="0"/>
              <a:t>Click on upload button to upload your file.</a:t>
            </a:r>
            <a:endParaRPr lang="en-US" sz="1800" dirty="0"/>
          </a:p>
        </p:txBody>
      </p:sp>
      <p:pic>
        <p:nvPicPr>
          <p:cNvPr id="4" name="Picture 3" descr="10.jpg"/>
          <p:cNvPicPr>
            <a:picLocks noChangeAspect="1"/>
          </p:cNvPicPr>
          <p:nvPr/>
        </p:nvPicPr>
        <p:blipFill>
          <a:blip r:embed="rId2" cstate="print"/>
          <a:srcRect l="18571" t="21880" b="9744"/>
          <a:stretch>
            <a:fillRect/>
          </a:stretch>
        </p:blipFill>
        <p:spPr>
          <a:xfrm>
            <a:off x="1905000" y="914400"/>
            <a:ext cx="5029200" cy="2205789"/>
          </a:xfrm>
          <a:prstGeom prst="rect">
            <a:avLst/>
          </a:prstGeom>
        </p:spPr>
      </p:pic>
      <p:sp>
        <p:nvSpPr>
          <p:cNvPr id="5" name="Rectangle 4"/>
          <p:cNvSpPr/>
          <p:nvPr/>
        </p:nvSpPr>
        <p:spPr>
          <a:xfrm>
            <a:off x="3733800" y="2514600"/>
            <a:ext cx="1219200" cy="457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11.jpg"/>
          <p:cNvPicPr>
            <a:picLocks noChangeAspect="1"/>
          </p:cNvPicPr>
          <p:nvPr/>
        </p:nvPicPr>
        <p:blipFill>
          <a:blip r:embed="rId3"/>
          <a:srcRect r="48809" b="35762"/>
          <a:stretch>
            <a:fillRect/>
          </a:stretch>
        </p:blipFill>
        <p:spPr>
          <a:xfrm>
            <a:off x="2362200" y="3886200"/>
            <a:ext cx="3744686" cy="2438400"/>
          </a:xfrm>
          <a:prstGeom prst="rect">
            <a:avLst/>
          </a:prstGeom>
        </p:spPr>
      </p:pic>
      <p:sp>
        <p:nvSpPr>
          <p:cNvPr id="7" name="Content Placeholder 2"/>
          <p:cNvSpPr txBox="1">
            <a:spLocks/>
          </p:cNvSpPr>
          <p:nvPr/>
        </p:nvSpPr>
        <p:spPr>
          <a:xfrm>
            <a:off x="609600" y="3429000"/>
            <a:ext cx="8382000" cy="45720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pitchFamily="2" charset="2"/>
              <a:buChar char="Ø"/>
              <a:tabLst/>
              <a:defRPr/>
            </a:pPr>
            <a:r>
              <a:rPr lang="en-US" dirty="0" smtClean="0"/>
              <a:t>I have created a text file in local pc, and named it as “S3_Bucket_file.txt”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304800"/>
            <a:ext cx="7772400" cy="4572000"/>
          </a:xfrm>
        </p:spPr>
        <p:txBody>
          <a:bodyPr>
            <a:normAutofit/>
          </a:bodyPr>
          <a:lstStyle/>
          <a:p>
            <a:pPr>
              <a:buFont typeface="Wingdings" pitchFamily="2" charset="2"/>
              <a:buChar char="Ø"/>
            </a:pPr>
            <a:r>
              <a:rPr lang="en-US" sz="1800" dirty="0" smtClean="0"/>
              <a:t>Click on </a:t>
            </a:r>
            <a:r>
              <a:rPr lang="en-US" sz="1800" dirty="0" smtClean="0">
                <a:solidFill>
                  <a:srgbClr val="FF0000"/>
                </a:solidFill>
              </a:rPr>
              <a:t>Add file</a:t>
            </a:r>
            <a:r>
              <a:rPr lang="en-US" sz="1800" dirty="0" smtClean="0"/>
              <a:t>, browse created text file, and click on open.</a:t>
            </a:r>
            <a:endParaRPr lang="en-US" sz="1800" dirty="0"/>
          </a:p>
        </p:txBody>
      </p:sp>
      <p:pic>
        <p:nvPicPr>
          <p:cNvPr id="4" name="Picture 3" descr="12.jpg"/>
          <p:cNvPicPr>
            <a:picLocks noChangeAspect="1"/>
          </p:cNvPicPr>
          <p:nvPr/>
        </p:nvPicPr>
        <p:blipFill>
          <a:blip r:embed="rId2"/>
          <a:srcRect t="18553" r="877" b="9091"/>
          <a:stretch>
            <a:fillRect/>
          </a:stretch>
        </p:blipFill>
        <p:spPr>
          <a:xfrm>
            <a:off x="1828800" y="838200"/>
            <a:ext cx="5334000" cy="2442575"/>
          </a:xfrm>
          <a:prstGeom prst="rect">
            <a:avLst/>
          </a:prstGeom>
        </p:spPr>
      </p:pic>
      <p:sp>
        <p:nvSpPr>
          <p:cNvPr id="8" name="Rectangle 7"/>
          <p:cNvSpPr/>
          <p:nvPr/>
        </p:nvSpPr>
        <p:spPr>
          <a:xfrm>
            <a:off x="5410200" y="1828800"/>
            <a:ext cx="7620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14.jpg"/>
          <p:cNvPicPr>
            <a:picLocks noChangeAspect="1"/>
          </p:cNvPicPr>
          <p:nvPr/>
        </p:nvPicPr>
        <p:blipFill>
          <a:blip r:embed="rId3"/>
          <a:srcRect t="11663"/>
          <a:stretch>
            <a:fillRect/>
          </a:stretch>
        </p:blipFill>
        <p:spPr>
          <a:xfrm>
            <a:off x="1981200" y="4204614"/>
            <a:ext cx="5105400" cy="2493366"/>
          </a:xfrm>
          <a:prstGeom prst="rect">
            <a:avLst/>
          </a:prstGeom>
        </p:spPr>
      </p:pic>
      <p:sp>
        <p:nvSpPr>
          <p:cNvPr id="11" name="Rectangle 10"/>
          <p:cNvSpPr/>
          <p:nvPr/>
        </p:nvSpPr>
        <p:spPr>
          <a:xfrm>
            <a:off x="6324600" y="6400800"/>
            <a:ext cx="6096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685800" y="3505200"/>
            <a:ext cx="7772400" cy="45720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pitchFamily="2" charset="2"/>
              <a:buChar char="Ø"/>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Click</a:t>
            </a:r>
            <a:r>
              <a:rPr kumimoji="0" lang="en-US" sz="1800" b="0" i="0" u="none" strike="noStrike" kern="1200" cap="none" spc="0" normalizeH="0" noProof="0" dirty="0" smtClean="0">
                <a:ln>
                  <a:noFill/>
                </a:ln>
                <a:solidFill>
                  <a:schemeClr val="tx1"/>
                </a:solidFill>
                <a:effectLst/>
                <a:uLnTx/>
                <a:uFillTx/>
                <a:latin typeface="+mn-lt"/>
                <a:ea typeface="+mn-ea"/>
                <a:cs typeface="+mn-cs"/>
              </a:rPr>
              <a:t> on upload.</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685800"/>
            <a:ext cx="7772400" cy="762000"/>
          </a:xfrm>
        </p:spPr>
        <p:txBody>
          <a:bodyPr>
            <a:normAutofit/>
          </a:bodyPr>
          <a:lstStyle/>
          <a:p>
            <a:pPr>
              <a:buFont typeface="Wingdings" pitchFamily="2" charset="2"/>
              <a:buChar char="Ø"/>
            </a:pPr>
            <a:r>
              <a:rPr lang="en-US" sz="1800" dirty="0" smtClean="0"/>
              <a:t>Your text file is uploaded successfully.</a:t>
            </a:r>
            <a:endParaRPr lang="en-US" sz="1800" dirty="0"/>
          </a:p>
        </p:txBody>
      </p:sp>
      <p:pic>
        <p:nvPicPr>
          <p:cNvPr id="5" name="Picture 4" descr="15.jpg"/>
          <p:cNvPicPr>
            <a:picLocks noChangeAspect="1"/>
          </p:cNvPicPr>
          <p:nvPr/>
        </p:nvPicPr>
        <p:blipFill>
          <a:blip r:embed="rId2"/>
          <a:srcRect t="13675" b="27066"/>
          <a:stretch>
            <a:fillRect/>
          </a:stretch>
        </p:blipFill>
        <p:spPr>
          <a:xfrm>
            <a:off x="838200" y="1524000"/>
            <a:ext cx="7772400" cy="43434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715962"/>
          </a:xfrm>
        </p:spPr>
        <p:txBody>
          <a:bodyPr>
            <a:normAutofit fontScale="90000"/>
          </a:bodyPr>
          <a:lstStyle/>
          <a:p>
            <a:pPr algn="ctr"/>
            <a:r>
              <a:rPr lang="en-US" b="1" u="sng" dirty="0" smtClean="0"/>
              <a:t>5. S3 data Accessing.</a:t>
            </a:r>
            <a:endParaRPr lang="en-US" b="1" u="sng" dirty="0"/>
          </a:p>
        </p:txBody>
      </p:sp>
      <p:sp>
        <p:nvSpPr>
          <p:cNvPr id="3" name="Content Placeholder 2"/>
          <p:cNvSpPr>
            <a:spLocks noGrp="1"/>
          </p:cNvSpPr>
          <p:nvPr>
            <p:ph sz="quarter" idx="1"/>
          </p:nvPr>
        </p:nvSpPr>
        <p:spPr>
          <a:xfrm>
            <a:off x="381000" y="1143000"/>
            <a:ext cx="8534400" cy="4876800"/>
          </a:xfrm>
        </p:spPr>
        <p:txBody>
          <a:bodyPr/>
          <a:lstStyle/>
          <a:p>
            <a:pPr>
              <a:buFont typeface="Wingdings" pitchFamily="2" charset="2"/>
              <a:buChar char="Ø"/>
            </a:pPr>
            <a:r>
              <a:rPr lang="en-US" dirty="0" smtClean="0"/>
              <a:t>To access the data globally we need to set some permissions.</a:t>
            </a:r>
          </a:p>
          <a:p>
            <a:pPr lvl="1">
              <a:buFont typeface="Wingdings" pitchFamily="2" charset="2"/>
              <a:buChar char="Ø"/>
            </a:pPr>
            <a:r>
              <a:rPr lang="en-US" dirty="0" smtClean="0"/>
              <a:t>Go to S3 dashboard, click on bucket created, click “Permissions”.</a:t>
            </a:r>
          </a:p>
          <a:p>
            <a:pPr>
              <a:buFont typeface="Wingdings" pitchFamily="2" charset="2"/>
              <a:buChar char="Ø"/>
            </a:pPr>
            <a:endParaRPr lang="en-US" dirty="0"/>
          </a:p>
        </p:txBody>
      </p:sp>
      <p:pic>
        <p:nvPicPr>
          <p:cNvPr id="4" name="Picture 3" descr="16.jpg"/>
          <p:cNvPicPr>
            <a:picLocks noChangeAspect="1"/>
          </p:cNvPicPr>
          <p:nvPr/>
        </p:nvPicPr>
        <p:blipFill>
          <a:blip r:embed="rId2"/>
          <a:stretch>
            <a:fillRect/>
          </a:stretch>
        </p:blipFill>
        <p:spPr>
          <a:xfrm>
            <a:off x="990600" y="2286000"/>
            <a:ext cx="7010400" cy="39433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382000" cy="4572000"/>
          </a:xfrm>
        </p:spPr>
        <p:txBody>
          <a:bodyPr>
            <a:normAutofit/>
          </a:bodyPr>
          <a:lstStyle/>
          <a:p>
            <a:pPr>
              <a:buFont typeface="Wingdings" pitchFamily="2" charset="2"/>
              <a:buChar char="Ø"/>
            </a:pPr>
            <a:r>
              <a:rPr lang="en-US" sz="1800" dirty="0" smtClean="0"/>
              <a:t>Go to </a:t>
            </a:r>
            <a:r>
              <a:rPr lang="en-US" sz="1800" b="1" dirty="0" smtClean="0">
                <a:solidFill>
                  <a:srgbClr val="FF0000"/>
                </a:solidFill>
              </a:rPr>
              <a:t>Access Control list </a:t>
            </a:r>
            <a:r>
              <a:rPr lang="en-US" sz="1800" dirty="0" smtClean="0"/>
              <a:t>in permissions.</a:t>
            </a:r>
          </a:p>
          <a:p>
            <a:pPr>
              <a:buFont typeface="Wingdings" pitchFamily="2" charset="2"/>
              <a:buChar char="Ø"/>
            </a:pPr>
            <a:r>
              <a:rPr lang="en-US" sz="1800" dirty="0" smtClean="0"/>
              <a:t>Click on “</a:t>
            </a:r>
            <a:r>
              <a:rPr lang="en-US" sz="1800" b="1" dirty="0" smtClean="0">
                <a:solidFill>
                  <a:srgbClr val="7030A0"/>
                </a:solidFill>
              </a:rPr>
              <a:t>bucket owner enforced</a:t>
            </a:r>
            <a:r>
              <a:rPr lang="en-US" sz="1800" dirty="0" smtClean="0"/>
              <a:t>”.</a:t>
            </a:r>
          </a:p>
          <a:p>
            <a:pPr>
              <a:buNone/>
            </a:pPr>
            <a:endParaRPr lang="en-US" sz="1800" dirty="0"/>
          </a:p>
        </p:txBody>
      </p:sp>
      <p:pic>
        <p:nvPicPr>
          <p:cNvPr id="4" name="Picture 3" descr="17.jpg"/>
          <p:cNvPicPr>
            <a:picLocks noChangeAspect="1"/>
          </p:cNvPicPr>
          <p:nvPr/>
        </p:nvPicPr>
        <p:blipFill>
          <a:blip r:embed="rId2"/>
          <a:stretch>
            <a:fillRect/>
          </a:stretch>
        </p:blipFill>
        <p:spPr>
          <a:xfrm>
            <a:off x="457200" y="1600200"/>
            <a:ext cx="8263467" cy="4648200"/>
          </a:xfrm>
          <a:prstGeom prst="rect">
            <a:avLst/>
          </a:prstGeom>
        </p:spPr>
      </p:pic>
      <p:cxnSp>
        <p:nvCxnSpPr>
          <p:cNvPr id="6" name="Straight Connector 5"/>
          <p:cNvCxnSpPr/>
          <p:nvPr/>
        </p:nvCxnSpPr>
        <p:spPr>
          <a:xfrm>
            <a:off x="990600" y="3048000"/>
            <a:ext cx="11430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524000" y="3657600"/>
            <a:ext cx="762000" cy="1588"/>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81000"/>
            <a:ext cx="8458200" cy="4572000"/>
          </a:xfrm>
        </p:spPr>
        <p:txBody>
          <a:bodyPr>
            <a:normAutofit/>
          </a:bodyPr>
          <a:lstStyle/>
          <a:p>
            <a:pPr>
              <a:buFont typeface="Wingdings" pitchFamily="2" charset="2"/>
              <a:buChar char="Ø"/>
            </a:pPr>
            <a:r>
              <a:rPr lang="en-US" sz="1800" dirty="0" smtClean="0"/>
              <a:t>It will take you to the edit object Ownership dashboard.</a:t>
            </a:r>
          </a:p>
          <a:p>
            <a:pPr>
              <a:buFont typeface="Wingdings" pitchFamily="2" charset="2"/>
              <a:buChar char="Ø"/>
            </a:pPr>
            <a:r>
              <a:rPr lang="en-US" sz="1800" dirty="0" smtClean="0"/>
              <a:t>By default ACL will be disabled, Select ACLs Enabled.</a:t>
            </a:r>
          </a:p>
          <a:p>
            <a:pPr>
              <a:buFont typeface="Wingdings" pitchFamily="2" charset="2"/>
              <a:buChar char="Ø"/>
            </a:pPr>
            <a:r>
              <a:rPr lang="en-US" sz="1800" dirty="0" smtClean="0"/>
              <a:t>And acknowledge the ACLs, click edit changes.</a:t>
            </a:r>
          </a:p>
          <a:p>
            <a:pPr>
              <a:buFont typeface="Wingdings" pitchFamily="2" charset="2"/>
              <a:buChar char="Ø"/>
            </a:pPr>
            <a:r>
              <a:rPr lang="en-US" sz="1800" dirty="0" smtClean="0"/>
              <a:t>Your changes are done successfully. </a:t>
            </a:r>
          </a:p>
        </p:txBody>
      </p:sp>
      <p:pic>
        <p:nvPicPr>
          <p:cNvPr id="4" name="Picture 3" descr="18.jpg"/>
          <p:cNvPicPr>
            <a:picLocks noChangeAspect="1"/>
          </p:cNvPicPr>
          <p:nvPr/>
        </p:nvPicPr>
        <p:blipFill>
          <a:blip r:embed="rId2"/>
          <a:stretch>
            <a:fillRect/>
          </a:stretch>
        </p:blipFill>
        <p:spPr>
          <a:xfrm>
            <a:off x="685800" y="1981200"/>
            <a:ext cx="7416800" cy="4171950"/>
          </a:xfrm>
          <a:prstGeom prst="rect">
            <a:avLst/>
          </a:prstGeom>
        </p:spPr>
      </p:pic>
      <p:cxnSp>
        <p:nvCxnSpPr>
          <p:cNvPr id="9" name="Straight Connector 8"/>
          <p:cNvCxnSpPr/>
          <p:nvPr/>
        </p:nvCxnSpPr>
        <p:spPr>
          <a:xfrm>
            <a:off x="2971800" y="4191000"/>
            <a:ext cx="18288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371600" y="5486400"/>
            <a:ext cx="1600200" cy="158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52400"/>
            <a:ext cx="7772400" cy="4572000"/>
          </a:xfrm>
        </p:spPr>
        <p:txBody>
          <a:bodyPr>
            <a:normAutofit/>
          </a:bodyPr>
          <a:lstStyle/>
          <a:p>
            <a:pPr>
              <a:buFont typeface="Wingdings" pitchFamily="2" charset="2"/>
              <a:buChar char="Ø"/>
            </a:pPr>
            <a:r>
              <a:rPr lang="en-US" sz="1800" dirty="0" smtClean="0"/>
              <a:t>Now in ACL click on </a:t>
            </a:r>
            <a:r>
              <a:rPr lang="en-US" sz="1800" b="1" dirty="0" smtClean="0">
                <a:solidFill>
                  <a:srgbClr val="FF0000"/>
                </a:solidFill>
              </a:rPr>
              <a:t>Edit</a:t>
            </a:r>
            <a:r>
              <a:rPr lang="en-US" sz="1800" dirty="0" smtClean="0"/>
              <a:t> button.</a:t>
            </a:r>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r>
              <a:rPr lang="en-US" sz="1800" dirty="0" smtClean="0"/>
              <a:t>To give public access, click on </a:t>
            </a:r>
            <a:r>
              <a:rPr lang="en-US" sz="1800" b="1" dirty="0" smtClean="0">
                <a:solidFill>
                  <a:srgbClr val="FF0000"/>
                </a:solidFill>
              </a:rPr>
              <a:t>list</a:t>
            </a:r>
            <a:r>
              <a:rPr lang="en-US" sz="1800" dirty="0" smtClean="0"/>
              <a:t> in Everyone, and click on edit changes.</a:t>
            </a:r>
          </a:p>
          <a:p>
            <a:pPr>
              <a:buFont typeface="Wingdings" pitchFamily="2" charset="2"/>
              <a:buChar char="Ø"/>
            </a:pPr>
            <a:r>
              <a:rPr lang="en-US" sz="1800" dirty="0" smtClean="0"/>
              <a:t>Now your bucket is accessible to every one. Now to access your object you need to set the permissions for your object as well which is present in your bucket.</a:t>
            </a:r>
          </a:p>
          <a:p>
            <a:pPr>
              <a:buFont typeface="Wingdings" pitchFamily="2" charset="2"/>
              <a:buChar char="Ø"/>
            </a:pPr>
            <a:endParaRPr lang="en-US" sz="1800" dirty="0"/>
          </a:p>
        </p:txBody>
      </p:sp>
      <p:pic>
        <p:nvPicPr>
          <p:cNvPr id="5" name="Picture 4" descr="19.jpg"/>
          <p:cNvPicPr>
            <a:picLocks noChangeAspect="1"/>
          </p:cNvPicPr>
          <p:nvPr/>
        </p:nvPicPr>
        <p:blipFill>
          <a:blip r:embed="rId2" cstate="print"/>
          <a:srcRect b="38148"/>
          <a:stretch>
            <a:fillRect/>
          </a:stretch>
        </p:blipFill>
        <p:spPr>
          <a:xfrm>
            <a:off x="838200" y="762000"/>
            <a:ext cx="6705600" cy="2147411"/>
          </a:xfrm>
          <a:prstGeom prst="rect">
            <a:avLst/>
          </a:prstGeom>
        </p:spPr>
      </p:pic>
      <p:sp>
        <p:nvSpPr>
          <p:cNvPr id="6" name="Rectangle 5"/>
          <p:cNvSpPr/>
          <p:nvPr/>
        </p:nvSpPr>
        <p:spPr>
          <a:xfrm>
            <a:off x="6629400" y="1828800"/>
            <a:ext cx="5334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20.jpg"/>
          <p:cNvPicPr>
            <a:picLocks noChangeAspect="1"/>
          </p:cNvPicPr>
          <p:nvPr/>
        </p:nvPicPr>
        <p:blipFill>
          <a:blip r:embed="rId3"/>
          <a:srcRect t="11771" b="15639"/>
          <a:stretch>
            <a:fillRect/>
          </a:stretch>
        </p:blipFill>
        <p:spPr>
          <a:xfrm>
            <a:off x="1600200" y="3954056"/>
            <a:ext cx="4953000" cy="2675343"/>
          </a:xfrm>
          <a:prstGeom prst="rect">
            <a:avLst/>
          </a:prstGeom>
        </p:spPr>
      </p:pic>
      <p:cxnSp>
        <p:nvCxnSpPr>
          <p:cNvPr id="9" name="Straight Connector 8"/>
          <p:cNvCxnSpPr/>
          <p:nvPr/>
        </p:nvCxnSpPr>
        <p:spPr>
          <a:xfrm>
            <a:off x="3124200" y="6248400"/>
            <a:ext cx="4572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7772400" cy="4572000"/>
          </a:xfrm>
        </p:spPr>
        <p:txBody>
          <a:bodyPr>
            <a:normAutofit/>
          </a:bodyPr>
          <a:lstStyle/>
          <a:p>
            <a:pPr>
              <a:buFont typeface="Wingdings" pitchFamily="2" charset="2"/>
              <a:buChar char="Ø"/>
            </a:pPr>
            <a:r>
              <a:rPr lang="en-US" sz="1800" dirty="0" smtClean="0"/>
              <a:t>Go back to your created bucket click on your object that you uploaded.</a:t>
            </a:r>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r>
              <a:rPr lang="en-US" sz="1800" dirty="0" smtClean="0"/>
              <a:t>Click on </a:t>
            </a:r>
            <a:r>
              <a:rPr lang="en-US" sz="1800" b="1" dirty="0" smtClean="0">
                <a:solidFill>
                  <a:srgbClr val="FF0000"/>
                </a:solidFill>
              </a:rPr>
              <a:t>Permissions</a:t>
            </a:r>
            <a:r>
              <a:rPr lang="en-US" sz="1800" dirty="0" smtClean="0">
                <a:solidFill>
                  <a:srgbClr val="FF0000"/>
                </a:solidFill>
              </a:rPr>
              <a:t> </a:t>
            </a:r>
            <a:r>
              <a:rPr lang="en-US" sz="1800" dirty="0" smtClean="0"/>
              <a:t>and click </a:t>
            </a:r>
            <a:r>
              <a:rPr lang="en-US" sz="1800" b="1" dirty="0" smtClean="0">
                <a:solidFill>
                  <a:srgbClr val="00B050"/>
                </a:solidFill>
              </a:rPr>
              <a:t>Edit</a:t>
            </a:r>
            <a:r>
              <a:rPr lang="en-US" sz="1800" dirty="0" smtClean="0"/>
              <a:t> button </a:t>
            </a:r>
            <a:endParaRPr lang="en-US" sz="1800" dirty="0"/>
          </a:p>
        </p:txBody>
      </p:sp>
      <p:pic>
        <p:nvPicPr>
          <p:cNvPr id="4" name="Picture 3" descr="22.jpg"/>
          <p:cNvPicPr>
            <a:picLocks noChangeAspect="1"/>
          </p:cNvPicPr>
          <p:nvPr/>
        </p:nvPicPr>
        <p:blipFill>
          <a:blip r:embed="rId2" cstate="print"/>
          <a:srcRect t="21973" b="18102"/>
          <a:stretch>
            <a:fillRect/>
          </a:stretch>
        </p:blipFill>
        <p:spPr>
          <a:xfrm>
            <a:off x="762000" y="685800"/>
            <a:ext cx="6781800" cy="2286000"/>
          </a:xfrm>
          <a:prstGeom prst="rect">
            <a:avLst/>
          </a:prstGeom>
        </p:spPr>
      </p:pic>
      <p:cxnSp>
        <p:nvCxnSpPr>
          <p:cNvPr id="6" name="Straight Connector 5"/>
          <p:cNvCxnSpPr/>
          <p:nvPr/>
        </p:nvCxnSpPr>
        <p:spPr>
          <a:xfrm>
            <a:off x="1447800" y="2667000"/>
            <a:ext cx="6096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Picture 6" descr="221.jpg"/>
          <p:cNvPicPr>
            <a:picLocks noChangeAspect="1"/>
          </p:cNvPicPr>
          <p:nvPr/>
        </p:nvPicPr>
        <p:blipFill>
          <a:blip r:embed="rId3" cstate="print"/>
          <a:srcRect t="20317" b="13651"/>
          <a:stretch>
            <a:fillRect/>
          </a:stretch>
        </p:blipFill>
        <p:spPr>
          <a:xfrm>
            <a:off x="1066799" y="3962400"/>
            <a:ext cx="6154615" cy="2286000"/>
          </a:xfrm>
          <a:prstGeom prst="rect">
            <a:avLst/>
          </a:prstGeom>
        </p:spPr>
      </p:pic>
      <p:cxnSp>
        <p:nvCxnSpPr>
          <p:cNvPr id="9" name="Straight Connector 8"/>
          <p:cNvCxnSpPr/>
          <p:nvPr/>
        </p:nvCxnSpPr>
        <p:spPr>
          <a:xfrm>
            <a:off x="1752600" y="4572000"/>
            <a:ext cx="6096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400800" y="4648200"/>
            <a:ext cx="457200" cy="3048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Text Placeholder 2"/>
          <p:cNvSpPr>
            <a:spLocks noGrp="1"/>
          </p:cNvSpPr>
          <p:nvPr>
            <p:ph type="body" idx="1"/>
          </p:nvPr>
        </p:nvSpPr>
        <p:spPr>
          <a:xfrm>
            <a:off x="722313" y="2547938"/>
            <a:ext cx="7772400" cy="3700462"/>
          </a:xfrm>
        </p:spPr>
        <p:txBody>
          <a:bodyPr>
            <a:normAutofit lnSpcReduction="10000"/>
          </a:bodyPr>
          <a:lstStyle/>
          <a:p>
            <a:pPr marL="457200" indent="-457200">
              <a:buAutoNum type="arabicPeriod"/>
            </a:pPr>
            <a:r>
              <a:rPr lang="en-US" dirty="0" smtClean="0">
                <a:solidFill>
                  <a:schemeClr val="tx1"/>
                </a:solidFill>
              </a:rPr>
              <a:t>Introduction.</a:t>
            </a:r>
          </a:p>
          <a:p>
            <a:pPr marL="457200" indent="-457200">
              <a:buFont typeface="Wingdings 2"/>
              <a:buAutoNum type="arabicPeriod"/>
            </a:pPr>
            <a:r>
              <a:rPr lang="en-US" dirty="0" smtClean="0">
                <a:solidFill>
                  <a:schemeClr val="tx1"/>
                </a:solidFill>
              </a:rPr>
              <a:t>Steps to create S3 bucket.</a:t>
            </a:r>
          </a:p>
          <a:p>
            <a:pPr marL="457200" indent="-457200">
              <a:buFont typeface="Wingdings 2"/>
              <a:buAutoNum type="arabicPeriod"/>
            </a:pPr>
            <a:r>
              <a:rPr lang="en-US" dirty="0" smtClean="0">
                <a:solidFill>
                  <a:schemeClr val="tx1"/>
                </a:solidFill>
              </a:rPr>
              <a:t>Create Bucket with example.</a:t>
            </a:r>
          </a:p>
          <a:p>
            <a:pPr marL="457200" indent="-457200">
              <a:buFont typeface="Wingdings 2"/>
              <a:buAutoNum type="arabicPeriod"/>
            </a:pPr>
            <a:r>
              <a:rPr lang="en-US" dirty="0" smtClean="0">
                <a:solidFill>
                  <a:schemeClr val="tx1"/>
                </a:solidFill>
              </a:rPr>
              <a:t>How to Upload object (data files) to your bucket.</a:t>
            </a:r>
          </a:p>
          <a:p>
            <a:pPr marL="457200" indent="-457200">
              <a:buFont typeface="Wingdings 2"/>
              <a:buAutoNum type="arabicPeriod"/>
            </a:pPr>
            <a:r>
              <a:rPr lang="en-US" dirty="0" smtClean="0">
                <a:solidFill>
                  <a:schemeClr val="tx1"/>
                </a:solidFill>
              </a:rPr>
              <a:t>S3 data Accessing.</a:t>
            </a:r>
          </a:p>
          <a:p>
            <a:pPr marL="457200" indent="-457200">
              <a:buFont typeface="Wingdings 2"/>
              <a:buAutoNum type="arabicPeriod"/>
            </a:pPr>
            <a:r>
              <a:rPr lang="en-US" dirty="0" smtClean="0">
                <a:solidFill>
                  <a:schemeClr val="tx1"/>
                </a:solidFill>
              </a:rPr>
              <a:t>S3 Life Cycle Management.</a:t>
            </a:r>
          </a:p>
          <a:p>
            <a:pPr marL="457200" indent="-457200">
              <a:buFont typeface="Wingdings 2"/>
              <a:buAutoNum type="arabicPeriod"/>
            </a:pPr>
            <a:r>
              <a:rPr lang="en-US" dirty="0" smtClean="0">
                <a:solidFill>
                  <a:schemeClr val="tx1"/>
                </a:solidFill>
              </a:rPr>
              <a:t>Amazon Simple Storage Service(S3) – Versioning.</a:t>
            </a:r>
          </a:p>
          <a:p>
            <a:pPr marL="457200" indent="-457200">
              <a:buFont typeface="Wingdings 2"/>
              <a:buAutoNum type="arabicPeriod"/>
            </a:pPr>
            <a:r>
              <a:rPr lang="en-US" dirty="0" smtClean="0">
                <a:solidFill>
                  <a:schemeClr val="tx1"/>
                </a:solidFill>
              </a:rPr>
              <a:t>Deleting Bucket and objects.</a:t>
            </a:r>
          </a:p>
          <a:p>
            <a:pPr marL="457200" indent="-457200">
              <a:buFont typeface="Wingdings 2"/>
              <a:buAutoNum type="arabicPeriod"/>
            </a:pPr>
            <a:r>
              <a:rPr lang="en-US" dirty="0" smtClean="0">
                <a:solidFill>
                  <a:schemeClr val="tx1"/>
                </a:solidFill>
              </a:rPr>
              <a:t>CLI commands for S3.</a:t>
            </a:r>
          </a:p>
          <a:p>
            <a:pPr marL="457200" indent="-457200">
              <a:buFont typeface="Wingdings 2"/>
              <a:buAutoNum type="arabicPeriod"/>
            </a:pPr>
            <a:endParaRPr lang="en-US" dirty="0" smtClean="0">
              <a:solidFill>
                <a:schemeClr val="tx1"/>
              </a:solidFill>
            </a:endParaRPr>
          </a:p>
          <a:p>
            <a:pPr marL="457200" indent="-457200">
              <a:buFont typeface="Wingdings 2"/>
              <a:buAutoNum type="arabicPeriod"/>
            </a:pPr>
            <a:endParaRPr lang="en-US" dirty="0" smtClean="0">
              <a:solidFill>
                <a:schemeClr val="tx1"/>
              </a:solidFill>
            </a:endParaRPr>
          </a:p>
          <a:p>
            <a:pPr marL="457200" indent="-457200">
              <a:buFont typeface="Wingdings 2"/>
              <a:buAutoNum type="arabicPeriod"/>
            </a:pPr>
            <a:endParaRPr lang="en-US" dirty="0" smtClean="0">
              <a:solidFill>
                <a:schemeClr val="tx1"/>
              </a:solidFill>
            </a:endParaRPr>
          </a:p>
          <a:p>
            <a:pPr marL="457200" indent="-457200">
              <a:buFont typeface="Wingdings 2"/>
              <a:buAutoNum type="arabicPeriod"/>
            </a:pPr>
            <a:endParaRPr lang="en-US" dirty="0" smtClean="0">
              <a:solidFill>
                <a:schemeClr val="tx1"/>
              </a:solidFill>
            </a:endParaRPr>
          </a:p>
          <a:p>
            <a:pPr marL="457200" indent="-457200">
              <a:buAutoNum type="arabicPeriod"/>
            </a:pPr>
            <a:endParaRPr lang="en-US"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458200" cy="4572000"/>
          </a:xfrm>
        </p:spPr>
        <p:txBody>
          <a:bodyPr>
            <a:normAutofit/>
          </a:bodyPr>
          <a:lstStyle/>
          <a:p>
            <a:pPr>
              <a:buFont typeface="Wingdings" pitchFamily="2" charset="2"/>
              <a:buChar char="Ø"/>
            </a:pPr>
            <a:r>
              <a:rPr lang="en-US" sz="1800" dirty="0" smtClean="0"/>
              <a:t>Give </a:t>
            </a:r>
            <a:r>
              <a:rPr lang="en-US" sz="1800" b="1" dirty="0" smtClean="0">
                <a:solidFill>
                  <a:srgbClr val="FF0000"/>
                </a:solidFill>
              </a:rPr>
              <a:t>Read</a:t>
            </a:r>
            <a:r>
              <a:rPr lang="en-US" sz="1800" dirty="0" smtClean="0"/>
              <a:t> permission to everyone and save the info.</a:t>
            </a:r>
          </a:p>
          <a:p>
            <a:pPr>
              <a:buFont typeface="Wingdings" pitchFamily="2" charset="2"/>
              <a:buChar char="Ø"/>
            </a:pPr>
            <a:r>
              <a:rPr lang="en-US" sz="1800" dirty="0" smtClean="0"/>
              <a:t>Now your data is ready to access publically.</a:t>
            </a:r>
            <a:endParaRPr lang="en-US" sz="1800" dirty="0"/>
          </a:p>
        </p:txBody>
      </p:sp>
      <p:pic>
        <p:nvPicPr>
          <p:cNvPr id="4" name="Picture 3" descr="222.jpg"/>
          <p:cNvPicPr>
            <a:picLocks noChangeAspect="1"/>
          </p:cNvPicPr>
          <p:nvPr/>
        </p:nvPicPr>
        <p:blipFill>
          <a:blip r:embed="rId2"/>
          <a:srcRect l="4357" t="11345" b="18693"/>
          <a:stretch>
            <a:fillRect/>
          </a:stretch>
        </p:blipFill>
        <p:spPr>
          <a:xfrm>
            <a:off x="1447800" y="1752600"/>
            <a:ext cx="5017770" cy="2819400"/>
          </a:xfrm>
          <a:prstGeom prst="rect">
            <a:avLst/>
          </a:prstGeom>
        </p:spPr>
      </p:pic>
      <p:cxnSp>
        <p:nvCxnSpPr>
          <p:cNvPr id="6" name="Straight Connector 5"/>
          <p:cNvCxnSpPr/>
          <p:nvPr/>
        </p:nvCxnSpPr>
        <p:spPr>
          <a:xfrm>
            <a:off x="2895600" y="4267200"/>
            <a:ext cx="5334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81000"/>
            <a:ext cx="8382000" cy="4572000"/>
          </a:xfrm>
        </p:spPr>
        <p:txBody>
          <a:bodyPr>
            <a:normAutofit/>
          </a:bodyPr>
          <a:lstStyle/>
          <a:p>
            <a:pPr>
              <a:buFont typeface="Wingdings" pitchFamily="2" charset="2"/>
              <a:buChar char="Ø"/>
            </a:pPr>
            <a:r>
              <a:rPr lang="en-US" sz="1800" dirty="0" smtClean="0"/>
              <a:t>Now go back to the properties.</a:t>
            </a:r>
          </a:p>
          <a:p>
            <a:pPr>
              <a:buFont typeface="Wingdings" pitchFamily="2" charset="2"/>
              <a:buChar char="Ø"/>
            </a:pPr>
            <a:r>
              <a:rPr lang="en-US" sz="1800" dirty="0" smtClean="0"/>
              <a:t>You can find object </a:t>
            </a:r>
            <a:r>
              <a:rPr lang="en-US" sz="1800" dirty="0" err="1" smtClean="0"/>
              <a:t>url</a:t>
            </a:r>
            <a:r>
              <a:rPr lang="en-US" sz="1800" dirty="0" smtClean="0"/>
              <a:t>, copy the </a:t>
            </a:r>
            <a:r>
              <a:rPr lang="en-US" sz="1800" dirty="0" err="1" smtClean="0"/>
              <a:t>url</a:t>
            </a:r>
            <a:r>
              <a:rPr lang="en-US" sz="1800" dirty="0" smtClean="0"/>
              <a:t> and pate it in any web browser.</a:t>
            </a:r>
          </a:p>
          <a:p>
            <a:pPr>
              <a:buFont typeface="Wingdings" pitchFamily="2" charset="2"/>
              <a:buChar char="Ø"/>
            </a:pPr>
            <a:r>
              <a:rPr lang="en-US" sz="1800" dirty="0" smtClean="0"/>
              <a:t>Your data will be displayed.</a:t>
            </a:r>
          </a:p>
          <a:p>
            <a:pPr>
              <a:buNone/>
            </a:pPr>
            <a:endParaRPr lang="en-US" sz="1800" dirty="0"/>
          </a:p>
        </p:txBody>
      </p:sp>
      <p:pic>
        <p:nvPicPr>
          <p:cNvPr id="4" name="Picture 3" descr="23.jpg"/>
          <p:cNvPicPr>
            <a:picLocks noChangeAspect="1"/>
          </p:cNvPicPr>
          <p:nvPr/>
        </p:nvPicPr>
        <p:blipFill>
          <a:blip r:embed="rId3"/>
          <a:stretch>
            <a:fillRect/>
          </a:stretch>
        </p:blipFill>
        <p:spPr>
          <a:xfrm>
            <a:off x="609600" y="1600200"/>
            <a:ext cx="7721599" cy="4343400"/>
          </a:xfrm>
          <a:prstGeom prst="rect">
            <a:avLst/>
          </a:prstGeom>
        </p:spPr>
      </p:pic>
      <p:sp>
        <p:nvSpPr>
          <p:cNvPr id="5" name="Rectangle 4"/>
          <p:cNvSpPr/>
          <p:nvPr/>
        </p:nvSpPr>
        <p:spPr>
          <a:xfrm>
            <a:off x="4495800" y="4953000"/>
            <a:ext cx="2895600" cy="381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533400"/>
            <a:ext cx="7772400" cy="4572000"/>
          </a:xfrm>
        </p:spPr>
        <p:txBody>
          <a:bodyPr>
            <a:normAutofit/>
          </a:bodyPr>
          <a:lstStyle/>
          <a:p>
            <a:pPr>
              <a:buFont typeface="Wingdings" pitchFamily="2" charset="2"/>
              <a:buChar char="Ø"/>
            </a:pPr>
            <a:r>
              <a:rPr lang="en-US" sz="1800" dirty="0" smtClean="0"/>
              <a:t>The data in the text file is displayed.</a:t>
            </a:r>
            <a:endParaRPr lang="en-US" sz="1800" dirty="0"/>
          </a:p>
        </p:txBody>
      </p:sp>
      <p:pic>
        <p:nvPicPr>
          <p:cNvPr id="5" name="Picture 4" descr="24.jpg"/>
          <p:cNvPicPr>
            <a:picLocks noChangeAspect="1"/>
          </p:cNvPicPr>
          <p:nvPr/>
        </p:nvPicPr>
        <p:blipFill>
          <a:blip r:embed="rId2"/>
          <a:stretch>
            <a:fillRect/>
          </a:stretch>
        </p:blipFill>
        <p:spPr>
          <a:xfrm>
            <a:off x="609600" y="1371600"/>
            <a:ext cx="7958666" cy="447675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639762"/>
          </a:xfrm>
        </p:spPr>
        <p:txBody>
          <a:bodyPr>
            <a:normAutofit fontScale="90000"/>
          </a:bodyPr>
          <a:lstStyle/>
          <a:p>
            <a:pPr algn="ctr"/>
            <a:r>
              <a:rPr lang="en-US" b="1" u="sng" dirty="0" smtClean="0"/>
              <a:t>6. S3 Life Cycle Management</a:t>
            </a:r>
            <a:endParaRPr lang="en-US" b="1" u="sng" dirty="0"/>
          </a:p>
        </p:txBody>
      </p:sp>
      <p:sp>
        <p:nvSpPr>
          <p:cNvPr id="3" name="Content Placeholder 2"/>
          <p:cNvSpPr>
            <a:spLocks noGrp="1"/>
          </p:cNvSpPr>
          <p:nvPr>
            <p:ph sz="quarter" idx="1"/>
          </p:nvPr>
        </p:nvSpPr>
        <p:spPr>
          <a:xfrm>
            <a:off x="457200" y="1219200"/>
            <a:ext cx="8229600" cy="4800600"/>
          </a:xfrm>
        </p:spPr>
        <p:txBody>
          <a:bodyPr>
            <a:normAutofit/>
          </a:bodyPr>
          <a:lstStyle/>
          <a:p>
            <a:pPr fontAlgn="base"/>
            <a:r>
              <a:rPr lang="en-US" sz="1800" dirty="0" smtClean="0"/>
              <a:t>An</a:t>
            </a:r>
            <a:r>
              <a:rPr lang="en-US" sz="1800" b="1" dirty="0" smtClean="0"/>
              <a:t> S3 Lifecycle Management </a:t>
            </a:r>
            <a:r>
              <a:rPr lang="en-US" sz="1800" dirty="0" smtClean="0"/>
              <a:t>in simple terms when in an S3 bucket some data is stored for a longer time in standard storage even when not needed. The need to shift this old data to cheaper storage or delete it after a span of time gives rise to life cycle management.</a:t>
            </a:r>
          </a:p>
          <a:p>
            <a:pPr fontAlgn="base"/>
            <a:endParaRPr lang="en-US" sz="1800" dirty="0" smtClean="0"/>
          </a:p>
          <a:p>
            <a:pPr fontAlgn="base">
              <a:buNone/>
            </a:pPr>
            <a:r>
              <a:rPr lang="en-US" sz="1800" b="1" dirty="0" smtClean="0"/>
              <a:t>Why is it needed?</a:t>
            </a:r>
          </a:p>
          <a:p>
            <a:pPr fontAlgn="base"/>
            <a:r>
              <a:rPr lang="en-US" sz="1800" dirty="0" smtClean="0"/>
              <a:t>Assume a lot of data is updated in an S3 bucket regularly, and if all the data is maintained by standard storage it will cost you more(even if previous data is of no use after some time). So, to avoid extra expenses and to maintain data as per requirement only life cycle management is needed. </a:t>
            </a:r>
          </a:p>
          <a:p>
            <a:pPr fontAlgn="base"/>
            <a:r>
              <a:rPr lang="en-US" sz="1800" dirty="0" smtClean="0"/>
              <a:t>There are 2 types of actions:</a:t>
            </a:r>
          </a:p>
          <a:p>
            <a:pPr lvl="1" fontAlgn="base"/>
            <a:r>
              <a:rPr lang="en-US" sz="1600" b="1" dirty="0" smtClean="0"/>
              <a:t> </a:t>
            </a:r>
            <a:r>
              <a:rPr lang="en-US" sz="1800" b="1" dirty="0" smtClean="0"/>
              <a:t>Transition actions:</a:t>
            </a:r>
            <a:r>
              <a:rPr lang="en-US" sz="1800" dirty="0" smtClean="0"/>
              <a:t> Moving objects from one storage class to another storage class. Each storage class has a different cost associated with it.</a:t>
            </a:r>
          </a:p>
          <a:p>
            <a:pPr lvl="1" fontAlgn="base"/>
            <a:r>
              <a:rPr lang="en-US" sz="1800" dirty="0" smtClean="0"/>
              <a:t> </a:t>
            </a:r>
            <a:r>
              <a:rPr lang="en-US" sz="1800" b="1" dirty="0" smtClean="0"/>
              <a:t>Expiration actions:</a:t>
            </a:r>
            <a:r>
              <a:rPr lang="en-US" sz="1800" dirty="0" smtClean="0"/>
              <a:t> When objects expire after a span of time (say 30 days,60 days, etc). Amazon S3 deletes expired objects on your behalf. </a:t>
            </a:r>
          </a:p>
          <a:p>
            <a:endParaRPr lang="en-US" sz="18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1026" name="Picture 2" descr="AWS S3 Tutorial (Part 5) - S3 Life Cycle Management - YouTube"/>
          <p:cNvPicPr>
            <a:picLocks noChangeAspect="1" noChangeArrowheads="1"/>
          </p:cNvPicPr>
          <p:nvPr/>
        </p:nvPicPr>
        <p:blipFill>
          <a:blip r:embed="rId2"/>
          <a:srcRect/>
          <a:stretch>
            <a:fillRect/>
          </a:stretch>
        </p:blipFill>
        <p:spPr bwMode="auto">
          <a:xfrm>
            <a:off x="533400" y="1219200"/>
            <a:ext cx="8128000" cy="457200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dirty="0"/>
          </a:p>
        </p:txBody>
      </p:sp>
      <p:pic>
        <p:nvPicPr>
          <p:cNvPr id="61442" name="Picture 2" descr="The Ultimate Guide to S3 Costs - Zesty"/>
          <p:cNvPicPr>
            <a:picLocks noChangeAspect="1" noChangeArrowheads="1"/>
          </p:cNvPicPr>
          <p:nvPr/>
        </p:nvPicPr>
        <p:blipFill>
          <a:blip r:embed="rId2"/>
          <a:srcRect/>
          <a:stretch>
            <a:fillRect/>
          </a:stretch>
        </p:blipFill>
        <p:spPr bwMode="auto">
          <a:xfrm>
            <a:off x="685800" y="1219200"/>
            <a:ext cx="7810440" cy="44196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381000"/>
            <a:ext cx="8534400" cy="5638800"/>
          </a:xfrm>
        </p:spPr>
        <p:txBody>
          <a:bodyPr/>
          <a:lstStyle/>
          <a:p>
            <a:pPr fontAlgn="base"/>
            <a:r>
              <a:rPr lang="en-US" sz="1800" b="1" dirty="0" smtClean="0"/>
              <a:t>Implementation:</a:t>
            </a:r>
          </a:p>
          <a:p>
            <a:pPr lvl="1" fontAlgn="base">
              <a:buFont typeface="Wingdings" pitchFamily="2" charset="2"/>
              <a:buChar char="Ø"/>
            </a:pPr>
            <a:r>
              <a:rPr lang="en-US" sz="1600" dirty="0" smtClean="0"/>
              <a:t>Follow the below steps to implement the S3 life cycle management:</a:t>
            </a:r>
          </a:p>
          <a:p>
            <a:pPr lvl="1" fontAlgn="base">
              <a:buFont typeface="Wingdings" pitchFamily="2" charset="2"/>
              <a:buChar char="Ø"/>
            </a:pPr>
            <a:r>
              <a:rPr lang="en-US" sz="1600" b="1" dirty="0" smtClean="0"/>
              <a:t>Step 1:</a:t>
            </a:r>
            <a:r>
              <a:rPr lang="en-US" sz="1600" dirty="0" smtClean="0"/>
              <a:t> Login to your </a:t>
            </a:r>
            <a:r>
              <a:rPr lang="en-US" sz="1600" u="sng" dirty="0" smtClean="0">
                <a:hlinkClick r:id="rId2"/>
              </a:rPr>
              <a:t>AWS</a:t>
            </a:r>
            <a:r>
              <a:rPr lang="en-US" sz="1600" dirty="0" smtClean="0"/>
              <a:t>,  and go to services then under to S3.</a:t>
            </a:r>
          </a:p>
          <a:p>
            <a:endParaRPr lang="en-US" dirty="0"/>
          </a:p>
        </p:txBody>
      </p:sp>
      <p:pic>
        <p:nvPicPr>
          <p:cNvPr id="2050" name="Picture 2"/>
          <p:cNvPicPr>
            <a:picLocks noChangeAspect="1" noChangeArrowheads="1"/>
          </p:cNvPicPr>
          <p:nvPr/>
        </p:nvPicPr>
        <p:blipFill>
          <a:blip r:embed="rId3"/>
          <a:srcRect/>
          <a:stretch>
            <a:fillRect/>
          </a:stretch>
        </p:blipFill>
        <p:spPr bwMode="auto">
          <a:xfrm>
            <a:off x="1219200" y="1371600"/>
            <a:ext cx="4044508" cy="25908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1066800" y="3886200"/>
            <a:ext cx="4552950" cy="28302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457200"/>
            <a:ext cx="8305800" cy="5105400"/>
          </a:xfrm>
        </p:spPr>
        <p:txBody>
          <a:bodyPr>
            <a:normAutofit/>
          </a:bodyPr>
          <a:lstStyle/>
          <a:p>
            <a:pPr>
              <a:buFont typeface="Wingdings" pitchFamily="2" charset="2"/>
              <a:buChar char="Ø"/>
            </a:pPr>
            <a:r>
              <a:rPr lang="en-US" sz="1800" b="1" dirty="0" smtClean="0"/>
              <a:t>Step 2:</a:t>
            </a:r>
            <a:r>
              <a:rPr lang="en-US" sz="1800" dirty="0" smtClean="0"/>
              <a:t> Create a bucket, since applied to the bucket and not on a specific object or full storage.</a:t>
            </a:r>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marL="617220" lvl="1" indent="-342900">
              <a:buFont typeface="Wingdings" pitchFamily="2" charset="2"/>
              <a:buChar char="Ø"/>
            </a:pPr>
            <a:r>
              <a:rPr lang="en-US" sz="1800" dirty="0" smtClean="0"/>
              <a:t>Give bucket name(Try to give it a unique name else it will give an error later), uncheck the </a:t>
            </a:r>
            <a:r>
              <a:rPr lang="en-US" sz="1800" b="1" i="1" dirty="0" smtClean="0"/>
              <a:t>Block all public access.</a:t>
            </a:r>
            <a:r>
              <a:rPr lang="en-US" sz="1800" dirty="0" smtClean="0"/>
              <a:t> option.</a:t>
            </a:r>
          </a:p>
          <a:p>
            <a:pPr marL="617220" lvl="1" indent="-342900">
              <a:buFont typeface="Wingdings" pitchFamily="2" charset="2"/>
              <a:buChar char="Ø"/>
            </a:pPr>
            <a:endParaRPr lang="en-US" sz="1800" dirty="0" smtClean="0"/>
          </a:p>
          <a:p>
            <a:pPr marL="617220" lvl="1" indent="-342900">
              <a:buFont typeface="Wingdings" pitchFamily="2" charset="2"/>
              <a:buChar char="Ø"/>
            </a:pPr>
            <a:endParaRPr lang="en-US" sz="1800" dirty="0" smtClean="0"/>
          </a:p>
          <a:p>
            <a:pPr marL="617220" lvl="1" indent="-342900">
              <a:buFont typeface="Wingdings" pitchFamily="2" charset="2"/>
              <a:buChar char="Ø"/>
            </a:pPr>
            <a:r>
              <a:rPr lang="en-US" sz="1800" dirty="0" smtClean="0"/>
              <a:t>Then check the </a:t>
            </a:r>
            <a:r>
              <a:rPr lang="en-US" sz="1800" i="1" dirty="0" smtClean="0"/>
              <a:t>“I acknowledge …” </a:t>
            </a:r>
            <a:r>
              <a:rPr lang="en-US" sz="1800" dirty="0" smtClean="0"/>
              <a:t>checkbox </a:t>
            </a:r>
          </a:p>
          <a:p>
            <a:pPr marL="891540" lvl="2" indent="-342900">
              <a:buNone/>
            </a:pPr>
            <a:r>
              <a:rPr lang="en-US" sz="1400" dirty="0" smtClean="0"/>
              <a:t>  	and click on</a:t>
            </a:r>
            <a:r>
              <a:rPr lang="en-US" sz="1400" b="1" dirty="0" smtClean="0"/>
              <a:t> CREATE BUCKET</a:t>
            </a:r>
            <a:endParaRPr lang="en-US" sz="1400" dirty="0" smtClean="0"/>
          </a:p>
          <a:p>
            <a:pPr>
              <a:buNone/>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a:p>
        </p:txBody>
      </p:sp>
      <p:pic>
        <p:nvPicPr>
          <p:cNvPr id="39938" name="Picture 2"/>
          <p:cNvPicPr>
            <a:picLocks noChangeAspect="1" noChangeArrowheads="1"/>
          </p:cNvPicPr>
          <p:nvPr/>
        </p:nvPicPr>
        <p:blipFill>
          <a:blip r:embed="rId2"/>
          <a:srcRect/>
          <a:stretch>
            <a:fillRect/>
          </a:stretch>
        </p:blipFill>
        <p:spPr bwMode="auto">
          <a:xfrm>
            <a:off x="1295400" y="838200"/>
            <a:ext cx="6705600" cy="2369320"/>
          </a:xfrm>
          <a:prstGeom prst="rect">
            <a:avLst/>
          </a:prstGeom>
          <a:noFill/>
          <a:ln w="9525">
            <a:noFill/>
            <a:miter lim="800000"/>
            <a:headEnd/>
            <a:tailEnd/>
          </a:ln>
          <a:effectLst/>
        </p:spPr>
      </p:pic>
      <p:pic>
        <p:nvPicPr>
          <p:cNvPr id="39939" name="Picture 3"/>
          <p:cNvPicPr>
            <a:picLocks noChangeAspect="1" noChangeArrowheads="1"/>
          </p:cNvPicPr>
          <p:nvPr/>
        </p:nvPicPr>
        <p:blipFill>
          <a:blip r:embed="rId3"/>
          <a:srcRect/>
          <a:stretch>
            <a:fillRect/>
          </a:stretch>
        </p:blipFill>
        <p:spPr bwMode="auto">
          <a:xfrm>
            <a:off x="5334000" y="3581400"/>
            <a:ext cx="3200400" cy="28812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81000"/>
            <a:ext cx="7772400" cy="4572000"/>
          </a:xfrm>
        </p:spPr>
        <p:txBody>
          <a:bodyPr>
            <a:normAutofit/>
          </a:bodyPr>
          <a:lstStyle/>
          <a:p>
            <a:r>
              <a:rPr lang="en-US" sz="1800" b="1" dirty="0" smtClean="0"/>
              <a:t>Step 3:</a:t>
            </a:r>
            <a:r>
              <a:rPr lang="en-US" sz="1800" dirty="0" smtClean="0"/>
              <a:t> Upload data into the bucket. </a:t>
            </a:r>
          </a:p>
          <a:p>
            <a:endParaRPr lang="en-US" sz="1800" dirty="0" smtClean="0"/>
          </a:p>
          <a:p>
            <a:endParaRPr lang="en-US" sz="1800" dirty="0" smtClean="0"/>
          </a:p>
          <a:p>
            <a:endParaRPr lang="en-US" sz="1800" dirty="0" smtClean="0"/>
          </a:p>
          <a:p>
            <a:endParaRPr lang="en-US" sz="1800" dirty="0" smtClean="0"/>
          </a:p>
          <a:p>
            <a:endParaRPr lang="en-US" sz="1800" dirty="0" smtClean="0"/>
          </a:p>
          <a:p>
            <a:pPr>
              <a:buNone/>
            </a:pPr>
            <a:endParaRPr lang="en-US" sz="1800" dirty="0" smtClean="0"/>
          </a:p>
          <a:p>
            <a:r>
              <a:rPr lang="en-US" sz="1800" b="1" dirty="0" smtClean="0"/>
              <a:t>Step 4: </a:t>
            </a:r>
            <a:r>
              <a:rPr lang="en-US" sz="1800" dirty="0" smtClean="0"/>
              <a:t>Go back to your bucket, and go to “Management”.</a:t>
            </a:r>
            <a:endParaRPr lang="en-US" sz="1800" dirty="0"/>
          </a:p>
        </p:txBody>
      </p:sp>
      <p:pic>
        <p:nvPicPr>
          <p:cNvPr id="1026" name="Picture 2"/>
          <p:cNvPicPr>
            <a:picLocks noChangeAspect="1" noChangeArrowheads="1"/>
          </p:cNvPicPr>
          <p:nvPr/>
        </p:nvPicPr>
        <p:blipFill>
          <a:blip r:embed="rId2"/>
          <a:srcRect/>
          <a:stretch>
            <a:fillRect/>
          </a:stretch>
        </p:blipFill>
        <p:spPr bwMode="auto">
          <a:xfrm>
            <a:off x="2057400" y="914400"/>
            <a:ext cx="5638800" cy="161975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85800" y="3581400"/>
            <a:ext cx="7996582" cy="175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305800" cy="4572000"/>
          </a:xfrm>
        </p:spPr>
        <p:txBody>
          <a:bodyPr>
            <a:normAutofit/>
          </a:bodyPr>
          <a:lstStyle/>
          <a:p>
            <a:r>
              <a:rPr lang="en-US" sz="1800" dirty="0" smtClean="0"/>
              <a:t>Click on “Get Started”.</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Give life cycle name(need not be unique) and update settings.</a:t>
            </a:r>
          </a:p>
          <a:p>
            <a:pPr>
              <a:buNone/>
            </a:pPr>
            <a:endParaRPr lang="en-US" sz="1800" dirty="0" smtClean="0"/>
          </a:p>
        </p:txBody>
      </p:sp>
      <p:pic>
        <p:nvPicPr>
          <p:cNvPr id="2050" name="Picture 2"/>
          <p:cNvPicPr>
            <a:picLocks noChangeAspect="1" noChangeArrowheads="1"/>
          </p:cNvPicPr>
          <p:nvPr/>
        </p:nvPicPr>
        <p:blipFill>
          <a:blip r:embed="rId2"/>
          <a:srcRect/>
          <a:stretch>
            <a:fillRect/>
          </a:stretch>
        </p:blipFill>
        <p:spPr bwMode="auto">
          <a:xfrm>
            <a:off x="1600200" y="762000"/>
            <a:ext cx="5715000" cy="229000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2590800" y="3505200"/>
            <a:ext cx="3600450" cy="2886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715962"/>
          </a:xfrm>
        </p:spPr>
        <p:txBody>
          <a:bodyPr>
            <a:normAutofit fontScale="90000"/>
          </a:bodyPr>
          <a:lstStyle/>
          <a:p>
            <a:pPr algn="ctr"/>
            <a:r>
              <a:rPr lang="en-US" u="sng" dirty="0" smtClean="0"/>
              <a:t>1. Introduction</a:t>
            </a:r>
            <a:endParaRPr lang="en-US" u="sng" dirty="0"/>
          </a:p>
        </p:txBody>
      </p:sp>
      <p:sp>
        <p:nvSpPr>
          <p:cNvPr id="3" name="Content Placeholder 2"/>
          <p:cNvSpPr>
            <a:spLocks noGrp="1"/>
          </p:cNvSpPr>
          <p:nvPr>
            <p:ph sz="quarter" idx="1"/>
          </p:nvPr>
        </p:nvSpPr>
        <p:spPr>
          <a:xfrm>
            <a:off x="381000" y="990600"/>
            <a:ext cx="8305800" cy="5257800"/>
          </a:xfrm>
        </p:spPr>
        <p:txBody>
          <a:bodyPr>
            <a:normAutofit/>
          </a:bodyPr>
          <a:lstStyle/>
          <a:p>
            <a:r>
              <a:rPr lang="en-US" sz="1800" dirty="0" smtClean="0"/>
              <a:t>Amazon Simple Storage Service (S3) is a storage for the internet. It is designed for large-capacity, low-cost storage provision across multiple geographical regions. Amazon S3 provides developers and IT teams with </a:t>
            </a:r>
            <a:r>
              <a:rPr lang="en-US" sz="1800" b="1" dirty="0" smtClean="0"/>
              <a:t>Secure</a:t>
            </a:r>
            <a:r>
              <a:rPr lang="en-US" sz="1800" dirty="0" smtClean="0"/>
              <a:t>, </a:t>
            </a:r>
            <a:r>
              <a:rPr lang="en-US" sz="1800" b="1" dirty="0" smtClean="0"/>
              <a:t>Durable</a:t>
            </a:r>
            <a:r>
              <a:rPr lang="en-US" sz="1800" dirty="0" smtClean="0"/>
              <a:t> and </a:t>
            </a:r>
            <a:r>
              <a:rPr lang="en-US" sz="1800" b="1" dirty="0" smtClean="0"/>
              <a:t>Highly Scalable </a:t>
            </a:r>
            <a:r>
              <a:rPr lang="en-US" sz="1800" dirty="0" smtClean="0"/>
              <a:t>object storage.</a:t>
            </a:r>
          </a:p>
          <a:p>
            <a:pPr lvl="1">
              <a:buNone/>
            </a:pPr>
            <a:r>
              <a:rPr lang="en-US" sz="1800" dirty="0" smtClean="0"/>
              <a:t>1. S3 is </a:t>
            </a:r>
            <a:r>
              <a:rPr lang="en-US" sz="1800" b="1" dirty="0" smtClean="0"/>
              <a:t>Secure</a:t>
            </a:r>
            <a:r>
              <a:rPr lang="en-US" sz="1800" dirty="0" smtClean="0"/>
              <a:t> because AWS provides:</a:t>
            </a:r>
          </a:p>
          <a:p>
            <a:pPr lvl="2"/>
            <a:r>
              <a:rPr lang="en-US" sz="1800" dirty="0" smtClean="0"/>
              <a:t>Encryption to the data that you store. It can happen in two ways:</a:t>
            </a:r>
          </a:p>
          <a:p>
            <a:pPr lvl="3"/>
            <a:r>
              <a:rPr lang="en-US" sz="1800" dirty="0" smtClean="0"/>
              <a:t>Client Side Encryption</a:t>
            </a:r>
          </a:p>
          <a:p>
            <a:pPr lvl="3"/>
            <a:r>
              <a:rPr lang="en-US" sz="1800" dirty="0" smtClean="0"/>
              <a:t>Server Side Encryption</a:t>
            </a:r>
          </a:p>
          <a:p>
            <a:pPr lvl="2"/>
            <a:r>
              <a:rPr lang="en-US" sz="1800" dirty="0" smtClean="0"/>
              <a:t>Multiple copies are maintained to enable regeneration of data in case of data corruption</a:t>
            </a:r>
          </a:p>
          <a:p>
            <a:pPr lvl="2"/>
            <a:r>
              <a:rPr lang="en-US" sz="1800" i="1" dirty="0" smtClean="0"/>
              <a:t>Versioning,</a:t>
            </a:r>
            <a:r>
              <a:rPr lang="en-US" sz="1800" dirty="0" smtClean="0"/>
              <a:t> wherein each edit is archived for a potential retrieval.</a:t>
            </a:r>
          </a:p>
          <a:p>
            <a:pPr lvl="1">
              <a:buNone/>
            </a:pPr>
            <a:r>
              <a:rPr lang="en-US" sz="1800" dirty="0" smtClean="0"/>
              <a:t>2. S3 is </a:t>
            </a:r>
            <a:r>
              <a:rPr lang="en-US" sz="1800" b="1" dirty="0" smtClean="0"/>
              <a:t>Durable</a:t>
            </a:r>
            <a:r>
              <a:rPr lang="en-US" sz="1800" dirty="0" smtClean="0"/>
              <a:t> because:</a:t>
            </a:r>
          </a:p>
          <a:p>
            <a:pPr lvl="2"/>
            <a:r>
              <a:rPr lang="en-US" sz="1800" dirty="0" smtClean="0"/>
              <a:t>It regularly verifies the integrity of data stored using checksums e.g. if S3 detects there is any corruption in data, it is immediately repaired with the help of replicated data.</a:t>
            </a:r>
          </a:p>
          <a:p>
            <a:pPr lvl="2"/>
            <a:r>
              <a:rPr lang="en-US" sz="1800" dirty="0" smtClean="0"/>
              <a:t>Even while storing or retrieving data, it checks incoming network traffic for any corrupted data packets.</a:t>
            </a:r>
          </a:p>
          <a:p>
            <a:pPr lvl="1">
              <a:buNone/>
            </a:pPr>
            <a:r>
              <a:rPr lang="en-US" sz="1800" dirty="0" smtClean="0"/>
              <a:t>3. S3 is </a:t>
            </a:r>
            <a:r>
              <a:rPr lang="en-US" sz="1800" b="1" dirty="0" smtClean="0"/>
              <a:t>Highly Scalable</a:t>
            </a:r>
            <a:r>
              <a:rPr lang="en-US" sz="1800" dirty="0" smtClean="0"/>
              <a:t>, since it automatically scales your storage according to your requirement and you only pay for the storage you use.</a:t>
            </a:r>
          </a:p>
          <a:p>
            <a:endParaRPr lang="en-US" sz="1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81000"/>
            <a:ext cx="8458200" cy="4572000"/>
          </a:xfrm>
        </p:spPr>
        <p:txBody>
          <a:bodyPr>
            <a:normAutofit/>
          </a:bodyPr>
          <a:lstStyle/>
          <a:p>
            <a:r>
              <a:rPr lang="en-US" sz="1800" dirty="0" smtClean="0"/>
              <a:t>Add transitions(i.e. transferring data from standard storage to ones that cost less after a span of  when data is no more useful. )</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pPr>
              <a:buNone/>
            </a:pPr>
            <a:endParaRPr lang="en-US" sz="1800" dirty="0" smtClean="0"/>
          </a:p>
          <a:p>
            <a:r>
              <a:rPr lang="en-US" sz="1800" dirty="0" smtClean="0"/>
              <a:t>Do expiration settings (days after which data needs to be cleared from storage) and Save.</a:t>
            </a:r>
          </a:p>
          <a:p>
            <a:pPr>
              <a:buNone/>
            </a:pPr>
            <a:endParaRPr lang="en-US" sz="1800" dirty="0" smtClean="0"/>
          </a:p>
          <a:p>
            <a:endParaRPr lang="en-US" sz="1800" dirty="0"/>
          </a:p>
        </p:txBody>
      </p:sp>
      <p:pic>
        <p:nvPicPr>
          <p:cNvPr id="3074" name="Picture 2"/>
          <p:cNvPicPr>
            <a:picLocks noChangeAspect="1" noChangeArrowheads="1"/>
          </p:cNvPicPr>
          <p:nvPr/>
        </p:nvPicPr>
        <p:blipFill>
          <a:blip r:embed="rId2"/>
          <a:srcRect/>
          <a:stretch>
            <a:fillRect/>
          </a:stretch>
        </p:blipFill>
        <p:spPr bwMode="auto">
          <a:xfrm>
            <a:off x="2819400" y="990600"/>
            <a:ext cx="3200400" cy="265250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743200" y="4191000"/>
            <a:ext cx="3186542" cy="24941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1447800"/>
            <a:ext cx="8458200" cy="4572000"/>
          </a:xfrm>
        </p:spPr>
        <p:txBody>
          <a:bodyPr>
            <a:normAutofit/>
          </a:bodyPr>
          <a:lstStyle/>
          <a:p>
            <a:r>
              <a:rPr lang="en-US" sz="1800" dirty="0" smtClean="0"/>
              <a:t>Step 5: Finally, an S3 bucket with LIFE CYCLE MANAGEMENT is created and will apply to all the data uploaded in the future.</a:t>
            </a:r>
            <a:endParaRPr lang="en-US" sz="1800" dirty="0"/>
          </a:p>
        </p:txBody>
      </p:sp>
      <p:pic>
        <p:nvPicPr>
          <p:cNvPr id="4098" name="Picture 2"/>
          <p:cNvPicPr>
            <a:picLocks noChangeAspect="1" noChangeArrowheads="1"/>
          </p:cNvPicPr>
          <p:nvPr/>
        </p:nvPicPr>
        <p:blipFill>
          <a:blip r:embed="rId2"/>
          <a:srcRect/>
          <a:stretch>
            <a:fillRect/>
          </a:stretch>
        </p:blipFill>
        <p:spPr bwMode="auto">
          <a:xfrm>
            <a:off x="990600" y="2971800"/>
            <a:ext cx="7158038" cy="9029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534400" cy="1143000"/>
          </a:xfrm>
        </p:spPr>
        <p:txBody>
          <a:bodyPr>
            <a:normAutofit fontScale="90000"/>
          </a:bodyPr>
          <a:lstStyle/>
          <a:p>
            <a:pPr algn="ctr"/>
            <a:r>
              <a:rPr lang="en-US" b="1" u="sng" dirty="0" smtClean="0"/>
              <a:t>7. Amazon Simple Storage Service(S3) – Versioning</a:t>
            </a:r>
            <a:endParaRPr lang="en-US" b="1" u="sng" dirty="0"/>
          </a:p>
        </p:txBody>
      </p:sp>
      <p:sp>
        <p:nvSpPr>
          <p:cNvPr id="3" name="Content Placeholder 2"/>
          <p:cNvSpPr>
            <a:spLocks noGrp="1"/>
          </p:cNvSpPr>
          <p:nvPr>
            <p:ph sz="quarter" idx="1"/>
          </p:nvPr>
        </p:nvSpPr>
        <p:spPr>
          <a:xfrm>
            <a:off x="381000" y="1447800"/>
            <a:ext cx="8305800" cy="5105400"/>
          </a:xfrm>
        </p:spPr>
        <p:txBody>
          <a:bodyPr>
            <a:noAutofit/>
          </a:bodyPr>
          <a:lstStyle/>
          <a:p>
            <a:r>
              <a:rPr lang="en-US" sz="1800" dirty="0" smtClean="0"/>
              <a:t>It allows storing of different versions or forms of the object. Versioning makes it easier to preserve and roll back old updates of objects, whenever needed. Moreover, it helps to restore back the object from any unintended user activity such as deleting the object unintentionally.</a:t>
            </a:r>
          </a:p>
          <a:p>
            <a:pPr fontAlgn="base"/>
            <a:r>
              <a:rPr lang="en-US" sz="1800" dirty="0" smtClean="0"/>
              <a:t>S3 bucket available in three states depending on there state of versioning as following.</a:t>
            </a:r>
          </a:p>
          <a:p>
            <a:pPr marL="937260" lvl="2" indent="-342900" fontAlgn="base">
              <a:buClrTx/>
              <a:buFont typeface="+mj-lt"/>
              <a:buAutoNum type="arabicPeriod"/>
            </a:pPr>
            <a:r>
              <a:rPr lang="en-US" sz="1800" dirty="0" err="1" smtClean="0"/>
              <a:t>UnVersioned</a:t>
            </a:r>
            <a:r>
              <a:rPr lang="en-US" sz="1800" dirty="0" smtClean="0"/>
              <a:t> (default)</a:t>
            </a:r>
          </a:p>
          <a:p>
            <a:pPr marL="937260" lvl="2" indent="-342900" fontAlgn="base">
              <a:buClrTx/>
              <a:buFont typeface="+mj-lt"/>
              <a:buAutoNum type="arabicPeriod"/>
            </a:pPr>
            <a:r>
              <a:rPr lang="en-US" sz="1800" dirty="0" smtClean="0"/>
              <a:t>Versioning-enabled</a:t>
            </a:r>
          </a:p>
          <a:p>
            <a:pPr marL="937260" lvl="2" indent="-342900" fontAlgn="base">
              <a:buClrTx/>
              <a:buFont typeface="+mj-lt"/>
              <a:buAutoNum type="arabicPeriod"/>
            </a:pPr>
            <a:r>
              <a:rPr lang="en-US" sz="1800" dirty="0" smtClean="0"/>
              <a:t>Versioning-suspended.</a:t>
            </a:r>
          </a:p>
          <a:p>
            <a:pPr marL="937260" lvl="2" indent="-342900" fontAlgn="base">
              <a:buClrTx/>
              <a:buFont typeface="+mj-lt"/>
              <a:buAutoNum type="arabicPeriod"/>
            </a:pPr>
            <a:endParaRPr lang="en-US" sz="1800" dirty="0" smtClean="0"/>
          </a:p>
          <a:p>
            <a:pPr fontAlgn="base"/>
            <a:r>
              <a:rPr lang="en-US" sz="1800" b="1" dirty="0" err="1" smtClean="0"/>
              <a:t>UnVersioned</a:t>
            </a:r>
            <a:r>
              <a:rPr lang="en-US" sz="1800" b="1" dirty="0" smtClean="0"/>
              <a:t> (default):</a:t>
            </a:r>
          </a:p>
          <a:p>
            <a:pPr lvl="1" fontAlgn="base"/>
            <a:r>
              <a:rPr lang="en-US" sz="1800" dirty="0" smtClean="0"/>
              <a:t>Un-versioned state is the </a:t>
            </a:r>
            <a:r>
              <a:rPr lang="en-US" sz="1800" dirty="0" err="1" smtClean="0"/>
              <a:t>begining</a:t>
            </a:r>
            <a:r>
              <a:rPr lang="en-US" sz="1800" dirty="0" smtClean="0"/>
              <a:t> stage of an S3 bucket where all the objects which are stored in the bucket will remain </a:t>
            </a:r>
            <a:r>
              <a:rPr lang="en-US" sz="1800" dirty="0" err="1" smtClean="0"/>
              <a:t>unversioned</a:t>
            </a:r>
            <a:r>
              <a:rPr lang="en-US" sz="1800" dirty="0" smtClean="0"/>
              <a:t> means. This also called default state where if any updates are done to the objects in the bucket will get replaced by new bucket.</a:t>
            </a:r>
          </a:p>
          <a:p>
            <a:pPr lvl="1" fontAlgn="base"/>
            <a:endParaRPr lang="en-US" sz="1800" dirty="0" smtClean="0"/>
          </a:p>
          <a:p>
            <a:pPr fontAlgn="base"/>
            <a:r>
              <a:rPr lang="en-US" sz="1800" b="1" dirty="0" smtClean="0"/>
              <a:t>Versioning-Enabled:</a:t>
            </a:r>
          </a:p>
          <a:p>
            <a:pPr lvl="1" fontAlgn="base">
              <a:buNone/>
            </a:pPr>
            <a:r>
              <a:rPr lang="en-US" sz="1800" dirty="0" smtClean="0"/>
              <a:t>This state is safest state to the object to be in if any updates or modifies happens S3 will store version of that update which means the older versions will remains same and the new version will be stored new unique ID.</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81000"/>
            <a:ext cx="8458200" cy="5638800"/>
          </a:xfrm>
        </p:spPr>
        <p:txBody>
          <a:bodyPr>
            <a:normAutofit/>
          </a:bodyPr>
          <a:lstStyle/>
          <a:p>
            <a:pPr fontAlgn="base"/>
            <a:r>
              <a:rPr lang="en-US" sz="1800" b="1" dirty="0" smtClean="0"/>
              <a:t>Versioning-Suspended:</a:t>
            </a:r>
          </a:p>
          <a:p>
            <a:pPr lvl="1" fontAlgn="base">
              <a:buNone/>
            </a:pPr>
            <a:r>
              <a:rPr lang="en-US" sz="1800" dirty="0" smtClean="0"/>
              <a:t>If you don’t want any new versions of an object to store in your bucket then you can suspend the bucket versioning. The new objects which are going to store in the bucket will not be versioned and the objects which are versioned will know be lost if you make any modifications.</a:t>
            </a:r>
          </a:p>
          <a:p>
            <a:pPr lvl="1" fontAlgn="base">
              <a:buNone/>
            </a:pPr>
            <a:endParaRPr lang="en-US" sz="1800" b="1" dirty="0" smtClean="0"/>
          </a:p>
          <a:p>
            <a:pPr fontAlgn="base">
              <a:buNone/>
            </a:pPr>
            <a:r>
              <a:rPr lang="en-US" sz="1800" b="1" dirty="0" smtClean="0"/>
              <a:t>How S3 Versioning Works?</a:t>
            </a:r>
          </a:p>
          <a:p>
            <a:pPr lvl="1" fontAlgn="base">
              <a:buNone/>
            </a:pPr>
            <a:endParaRPr lang="en-US" sz="1800" dirty="0" smtClean="0"/>
          </a:p>
          <a:p>
            <a:pPr fontAlgn="base"/>
            <a:r>
              <a:rPr lang="en-US" sz="1800" dirty="0" smtClean="0"/>
              <a:t>S3 versioning helps you to maintain the different versions of the objects in an single bucket which you can keep an track of the objects like updated version and what the updates are made when compared to the previous objects. following are some of major changes will happen when the bucket is versioned.</a:t>
            </a:r>
          </a:p>
          <a:p>
            <a:pPr fontAlgn="base"/>
            <a:r>
              <a:rPr lang="en-US" sz="1800" dirty="0" smtClean="0"/>
              <a:t>If you want to store the updated version of object in the S3 bucket with out overwriting the current version of object stored in S3 bucket then bucket versioning will helps you to store different version by maintain the previous version .</a:t>
            </a:r>
          </a:p>
          <a:p>
            <a:pPr fontAlgn="base"/>
            <a:r>
              <a:rPr lang="en-US" sz="1800" dirty="0" smtClean="0"/>
              <a:t>The owner of the bucket will have all the authority to maintain the permission to the bucket by using </a:t>
            </a:r>
            <a:r>
              <a:rPr lang="en-US" sz="1800" u="sng" dirty="0" smtClean="0">
                <a:hlinkClick r:id="rId2"/>
              </a:rPr>
              <a:t>AWS identity and access management(IAM).</a:t>
            </a:r>
            <a:endParaRPr lang="en-US" sz="1800" dirty="0" smtClean="0"/>
          </a:p>
          <a:p>
            <a:pPr lvl="1" fontAlgn="base">
              <a:buNone/>
            </a:pPr>
            <a:endParaRPr lang="en-US" sz="1800" dirty="0" smtClean="0"/>
          </a:p>
          <a:p>
            <a:endParaRPr lang="en-US" sz="1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04800"/>
            <a:ext cx="8382000" cy="4572000"/>
          </a:xfrm>
        </p:spPr>
        <p:txBody>
          <a:bodyPr/>
          <a:lstStyle/>
          <a:p>
            <a:r>
              <a:rPr lang="en-US" b="1" dirty="0" smtClean="0"/>
              <a:t>Example of versioning:</a:t>
            </a:r>
          </a:p>
          <a:p>
            <a:pPr lvl="1">
              <a:buFont typeface="Wingdings" pitchFamily="2" charset="2"/>
              <a:buChar char="Ø"/>
            </a:pPr>
            <a:r>
              <a:rPr lang="en-US" sz="1800" dirty="0" smtClean="0"/>
              <a:t>Let the same example that we have done while uploading the object.</a:t>
            </a:r>
          </a:p>
          <a:p>
            <a:pPr lvl="1">
              <a:buFont typeface="Wingdings" pitchFamily="2" charset="2"/>
              <a:buChar char="Ø"/>
            </a:pPr>
            <a:r>
              <a:rPr lang="en-US" sz="1800" dirty="0" smtClean="0"/>
              <a:t>We have uploaded “S3_bucket_file.txt” in our created bucket. </a:t>
            </a:r>
          </a:p>
          <a:p>
            <a:pPr lvl="1">
              <a:buFont typeface="Wingdings" pitchFamily="2" charset="2"/>
              <a:buChar char="Ø"/>
            </a:pPr>
            <a:r>
              <a:rPr lang="en-US" sz="1800" dirty="0" smtClean="0"/>
              <a:t>Go to the </a:t>
            </a:r>
            <a:r>
              <a:rPr lang="en-US" sz="1800" dirty="0" err="1" smtClean="0"/>
              <a:t>aws</a:t>
            </a:r>
            <a:r>
              <a:rPr lang="en-US" sz="1800" dirty="0" smtClean="0"/>
              <a:t> login &gt; S3 &gt;buckets &gt; click on bucket.</a:t>
            </a:r>
          </a:p>
          <a:p>
            <a:pPr lvl="1">
              <a:buFont typeface="Wingdings" pitchFamily="2" charset="2"/>
              <a:buChar char="Ø"/>
            </a:pPr>
            <a:r>
              <a:rPr lang="en-US" sz="1800" dirty="0" smtClean="0"/>
              <a:t>This is the file we have created and uploaded from our local pc.</a:t>
            </a:r>
          </a:p>
          <a:p>
            <a:pPr lvl="1">
              <a:buFont typeface="Wingdings" pitchFamily="2" charset="2"/>
              <a:buChar char="Ø"/>
            </a:pPr>
            <a:endParaRPr lang="en-US" sz="1800" dirty="0"/>
          </a:p>
        </p:txBody>
      </p:sp>
      <p:pic>
        <p:nvPicPr>
          <p:cNvPr id="4" name="Picture 3" descr="22.jpg"/>
          <p:cNvPicPr>
            <a:picLocks noChangeAspect="1"/>
          </p:cNvPicPr>
          <p:nvPr/>
        </p:nvPicPr>
        <p:blipFill>
          <a:blip r:embed="rId2" cstate="print"/>
          <a:stretch>
            <a:fillRect/>
          </a:stretch>
        </p:blipFill>
        <p:spPr>
          <a:xfrm>
            <a:off x="990600" y="2362200"/>
            <a:ext cx="6553200" cy="368617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457200"/>
            <a:ext cx="8534400" cy="4572000"/>
          </a:xfrm>
        </p:spPr>
        <p:txBody>
          <a:bodyPr>
            <a:normAutofit/>
          </a:bodyPr>
          <a:lstStyle/>
          <a:p>
            <a:pPr>
              <a:buFont typeface="Wingdings" pitchFamily="2" charset="2"/>
              <a:buChar char="Ø"/>
            </a:pPr>
            <a:r>
              <a:rPr lang="en-US" sz="1800" dirty="0" smtClean="0"/>
              <a:t>Go to the </a:t>
            </a:r>
            <a:r>
              <a:rPr lang="en-US" sz="1800" b="1" dirty="0" smtClean="0">
                <a:solidFill>
                  <a:srgbClr val="FF0000"/>
                </a:solidFill>
              </a:rPr>
              <a:t>Properties</a:t>
            </a:r>
            <a:r>
              <a:rPr lang="en-US" sz="1800" dirty="0" smtClean="0"/>
              <a:t>, in Bucket Versioning click on </a:t>
            </a:r>
            <a:r>
              <a:rPr lang="en-US" sz="1800" b="1" dirty="0" smtClean="0">
                <a:solidFill>
                  <a:srgbClr val="00B050"/>
                </a:solidFill>
              </a:rPr>
              <a:t>edit</a:t>
            </a:r>
            <a:r>
              <a:rPr lang="en-US" sz="1800" dirty="0" smtClean="0"/>
              <a:t> button.</a:t>
            </a:r>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r>
              <a:rPr lang="en-US" sz="1800" dirty="0" smtClean="0"/>
              <a:t>Choose option enable, and click on save changes.</a:t>
            </a:r>
          </a:p>
        </p:txBody>
      </p:sp>
      <p:pic>
        <p:nvPicPr>
          <p:cNvPr id="4" name="Picture 3" descr="25.jpg"/>
          <p:cNvPicPr>
            <a:picLocks noChangeAspect="1"/>
          </p:cNvPicPr>
          <p:nvPr/>
        </p:nvPicPr>
        <p:blipFill>
          <a:blip r:embed="rId2" cstate="print"/>
          <a:srcRect t="12444" r="38000" b="7556"/>
          <a:stretch>
            <a:fillRect/>
          </a:stretch>
        </p:blipFill>
        <p:spPr>
          <a:xfrm>
            <a:off x="2438400" y="914400"/>
            <a:ext cx="3886200" cy="2820629"/>
          </a:xfrm>
          <a:prstGeom prst="rect">
            <a:avLst/>
          </a:prstGeom>
        </p:spPr>
      </p:pic>
      <p:sp>
        <p:nvSpPr>
          <p:cNvPr id="5" name="Rectangle 4"/>
          <p:cNvSpPr/>
          <p:nvPr/>
        </p:nvSpPr>
        <p:spPr>
          <a:xfrm>
            <a:off x="3124200" y="1676400"/>
            <a:ext cx="4572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743200" y="2971800"/>
            <a:ext cx="457200" cy="304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26.jpg"/>
          <p:cNvPicPr>
            <a:picLocks noChangeAspect="1"/>
          </p:cNvPicPr>
          <p:nvPr/>
        </p:nvPicPr>
        <p:blipFill>
          <a:blip r:embed="rId3" cstate="print"/>
          <a:srcRect t="15926" r="39167" b="8519"/>
          <a:stretch>
            <a:fillRect/>
          </a:stretch>
        </p:blipFill>
        <p:spPr>
          <a:xfrm>
            <a:off x="2819400" y="4282858"/>
            <a:ext cx="3352800" cy="2342368"/>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457200"/>
            <a:ext cx="8534400" cy="4572000"/>
          </a:xfrm>
        </p:spPr>
        <p:txBody>
          <a:bodyPr>
            <a:normAutofit/>
          </a:bodyPr>
          <a:lstStyle/>
          <a:p>
            <a:pPr>
              <a:buFont typeface="Wingdings" pitchFamily="2" charset="2"/>
              <a:buChar char="Ø"/>
            </a:pPr>
            <a:r>
              <a:rPr lang="en-US" sz="1800" dirty="0" smtClean="0"/>
              <a:t>Now go back to the file in your local pc add some text and save it in the same text file that you have uploaded.</a:t>
            </a:r>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r>
              <a:rPr lang="en-US" sz="1800" dirty="0" smtClean="0"/>
              <a:t>Now follow the upload steps that we have discussed previously.</a:t>
            </a:r>
          </a:p>
          <a:p>
            <a:pPr>
              <a:buFont typeface="Wingdings" pitchFamily="2" charset="2"/>
              <a:buChar char="Ø"/>
            </a:pPr>
            <a:r>
              <a:rPr lang="en-US" sz="1800" dirty="0" smtClean="0"/>
              <a:t>Still you see that there is only file, its because the uploaded text file has same name as previous, we just updated the file with come content. So the previous file is replaced with the new file.</a:t>
            </a:r>
          </a:p>
        </p:txBody>
      </p:sp>
      <p:pic>
        <p:nvPicPr>
          <p:cNvPr id="6" name="Picture 5" descr="28.jpg"/>
          <p:cNvPicPr>
            <a:picLocks noChangeAspect="1"/>
          </p:cNvPicPr>
          <p:nvPr/>
        </p:nvPicPr>
        <p:blipFill>
          <a:blip r:embed="rId2"/>
          <a:srcRect r="49404" b="58380"/>
          <a:stretch>
            <a:fillRect/>
          </a:stretch>
        </p:blipFill>
        <p:spPr>
          <a:xfrm>
            <a:off x="2438400" y="1066800"/>
            <a:ext cx="3962400" cy="1676400"/>
          </a:xfrm>
          <a:prstGeom prst="rect">
            <a:avLst/>
          </a:prstGeom>
        </p:spPr>
      </p:pic>
      <p:pic>
        <p:nvPicPr>
          <p:cNvPr id="7" name="Picture 6" descr="29.jpg"/>
          <p:cNvPicPr>
            <a:picLocks noChangeAspect="1"/>
          </p:cNvPicPr>
          <p:nvPr/>
        </p:nvPicPr>
        <p:blipFill>
          <a:blip r:embed="rId3" cstate="print"/>
          <a:stretch>
            <a:fillRect/>
          </a:stretch>
        </p:blipFill>
        <p:spPr>
          <a:xfrm>
            <a:off x="2286000" y="3962400"/>
            <a:ext cx="4724400" cy="265747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04800" y="381000"/>
            <a:ext cx="8610600" cy="4572000"/>
          </a:xfrm>
        </p:spPr>
        <p:txBody>
          <a:bodyPr>
            <a:normAutofit/>
          </a:bodyPr>
          <a:lstStyle/>
          <a:p>
            <a:pPr>
              <a:buFont typeface="Wingdings" pitchFamily="2" charset="2"/>
              <a:buChar char="Ø"/>
            </a:pPr>
            <a:r>
              <a:rPr lang="en-US" sz="1800" dirty="0" smtClean="0"/>
              <a:t>Now get the </a:t>
            </a:r>
            <a:r>
              <a:rPr lang="en-US" sz="1800" dirty="0" err="1" smtClean="0"/>
              <a:t>url</a:t>
            </a:r>
            <a:r>
              <a:rPr lang="en-US" sz="1800" dirty="0" smtClean="0"/>
              <a:t> as show in the previous session 4 “S3 data Accessing”.</a:t>
            </a:r>
          </a:p>
          <a:p>
            <a:pPr>
              <a:buFont typeface="Wingdings" pitchFamily="2" charset="2"/>
              <a:buChar char="Ø"/>
            </a:pPr>
            <a:r>
              <a:rPr lang="en-US" sz="1800" dirty="0" smtClean="0"/>
              <a:t>Paste the </a:t>
            </a:r>
            <a:r>
              <a:rPr lang="en-US" sz="1800" dirty="0" err="1" smtClean="0"/>
              <a:t>url</a:t>
            </a:r>
            <a:r>
              <a:rPr lang="en-US" sz="1800" dirty="0" smtClean="0"/>
              <a:t> in any web browser you can find the updated data.</a:t>
            </a:r>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r>
              <a:rPr lang="en-US" sz="1800" dirty="0" smtClean="0"/>
              <a:t>Now to get the previous content of the file or to roll back-Go to your created bucket&gt;&gt;Click on show version option&gt;&gt;You can find all your previous contents.</a:t>
            </a:r>
          </a:p>
        </p:txBody>
      </p:sp>
      <p:pic>
        <p:nvPicPr>
          <p:cNvPr id="4" name="Picture 3" descr="31.jpg"/>
          <p:cNvPicPr>
            <a:picLocks noChangeAspect="1"/>
          </p:cNvPicPr>
          <p:nvPr/>
        </p:nvPicPr>
        <p:blipFill>
          <a:blip r:embed="rId2"/>
          <a:srcRect r="44167" b="61852"/>
          <a:stretch>
            <a:fillRect/>
          </a:stretch>
        </p:blipFill>
        <p:spPr>
          <a:xfrm>
            <a:off x="1600200" y="1143000"/>
            <a:ext cx="5105400" cy="1962150"/>
          </a:xfrm>
          <a:prstGeom prst="rect">
            <a:avLst/>
          </a:prstGeom>
        </p:spPr>
      </p:pic>
      <p:pic>
        <p:nvPicPr>
          <p:cNvPr id="5122" name="Picture 2"/>
          <p:cNvPicPr>
            <a:picLocks noChangeAspect="1" noChangeArrowheads="1"/>
          </p:cNvPicPr>
          <p:nvPr/>
        </p:nvPicPr>
        <p:blipFill>
          <a:blip r:embed="rId3"/>
          <a:srcRect/>
          <a:stretch>
            <a:fillRect/>
          </a:stretch>
        </p:blipFill>
        <p:spPr bwMode="auto">
          <a:xfrm>
            <a:off x="1066800" y="3886200"/>
            <a:ext cx="6878637" cy="2876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457200"/>
            <a:ext cx="8534400" cy="4572000"/>
          </a:xfrm>
        </p:spPr>
        <p:txBody>
          <a:bodyPr>
            <a:normAutofit/>
          </a:bodyPr>
          <a:lstStyle/>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endParaRPr lang="en-US" sz="1800" dirty="0" smtClean="0"/>
          </a:p>
          <a:p>
            <a:pPr>
              <a:buFont typeface="Wingdings" pitchFamily="2" charset="2"/>
              <a:buChar char="Ø"/>
            </a:pPr>
            <a:r>
              <a:rPr lang="en-US" sz="1800" dirty="0" smtClean="0"/>
              <a:t>You can read or Download your previous version of your data.</a:t>
            </a:r>
            <a:endParaRPr lang="en-US" sz="1800" dirty="0"/>
          </a:p>
        </p:txBody>
      </p:sp>
      <p:pic>
        <p:nvPicPr>
          <p:cNvPr id="6146" name="Picture 2"/>
          <p:cNvPicPr>
            <a:picLocks noChangeAspect="1" noChangeArrowheads="1"/>
          </p:cNvPicPr>
          <p:nvPr/>
        </p:nvPicPr>
        <p:blipFill>
          <a:blip r:embed="rId2"/>
          <a:srcRect/>
          <a:stretch>
            <a:fillRect/>
          </a:stretch>
        </p:blipFill>
        <p:spPr bwMode="auto">
          <a:xfrm>
            <a:off x="685800" y="304800"/>
            <a:ext cx="6526213" cy="2943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715962"/>
          </a:xfrm>
        </p:spPr>
        <p:txBody>
          <a:bodyPr>
            <a:normAutofit fontScale="90000"/>
          </a:bodyPr>
          <a:lstStyle/>
          <a:p>
            <a:pPr algn="ctr"/>
            <a:r>
              <a:rPr lang="en-US" b="1" u="sng" dirty="0" smtClean="0"/>
              <a:t>8. Deleting Bucket and objects.</a:t>
            </a:r>
            <a:endParaRPr lang="en-US" b="1" u="sng" dirty="0"/>
          </a:p>
        </p:txBody>
      </p:sp>
      <p:sp>
        <p:nvSpPr>
          <p:cNvPr id="3" name="Content Placeholder 2"/>
          <p:cNvSpPr>
            <a:spLocks noGrp="1"/>
          </p:cNvSpPr>
          <p:nvPr>
            <p:ph sz="quarter" idx="1"/>
          </p:nvPr>
        </p:nvSpPr>
        <p:spPr>
          <a:xfrm>
            <a:off x="381000" y="1524000"/>
            <a:ext cx="8305800" cy="4953000"/>
          </a:xfrm>
        </p:spPr>
        <p:txBody>
          <a:bodyPr>
            <a:normAutofit/>
          </a:bodyPr>
          <a:lstStyle/>
          <a:p>
            <a:pPr>
              <a:buFont typeface="Wingdings" pitchFamily="2" charset="2"/>
              <a:buChar char="Ø"/>
            </a:pPr>
            <a:r>
              <a:rPr lang="en-US" sz="1800" dirty="0" smtClean="0"/>
              <a:t>Go to S3&gt;Buckets.</a:t>
            </a:r>
          </a:p>
          <a:p>
            <a:pPr>
              <a:buFont typeface="Wingdings" pitchFamily="2" charset="2"/>
              <a:buChar char="Ø"/>
            </a:pPr>
            <a:r>
              <a:rPr lang="en-US" sz="1800" dirty="0" smtClean="0">
                <a:solidFill>
                  <a:srgbClr val="FF0000"/>
                </a:solidFill>
              </a:rPr>
              <a:t>Select the bucket.</a:t>
            </a:r>
          </a:p>
          <a:p>
            <a:pPr>
              <a:buFont typeface="Wingdings" pitchFamily="2" charset="2"/>
              <a:buChar char="Ø"/>
            </a:pPr>
            <a:r>
              <a:rPr lang="en-US" sz="1800" dirty="0" smtClean="0"/>
              <a:t>Click on </a:t>
            </a:r>
            <a:r>
              <a:rPr lang="en-US" sz="1800" b="1" dirty="0" smtClean="0">
                <a:solidFill>
                  <a:srgbClr val="7030A0"/>
                </a:solidFill>
              </a:rPr>
              <a:t>delete.</a:t>
            </a:r>
            <a:endParaRPr lang="en-US" sz="1800" b="1" dirty="0">
              <a:solidFill>
                <a:srgbClr val="7030A0"/>
              </a:solidFill>
            </a:endParaRPr>
          </a:p>
        </p:txBody>
      </p:sp>
      <p:pic>
        <p:nvPicPr>
          <p:cNvPr id="4" name="Picture 3" descr="34.jpg"/>
          <p:cNvPicPr>
            <a:picLocks noChangeAspect="1"/>
          </p:cNvPicPr>
          <p:nvPr/>
        </p:nvPicPr>
        <p:blipFill>
          <a:blip r:embed="rId2"/>
          <a:srcRect t="12121" r="2273" b="27273"/>
          <a:stretch>
            <a:fillRect/>
          </a:stretch>
        </p:blipFill>
        <p:spPr>
          <a:xfrm>
            <a:off x="914400" y="3048000"/>
            <a:ext cx="7426960" cy="2590800"/>
          </a:xfrm>
          <a:prstGeom prst="rect">
            <a:avLst/>
          </a:prstGeom>
        </p:spPr>
      </p:pic>
      <p:sp>
        <p:nvSpPr>
          <p:cNvPr id="5" name="Rectangle 4"/>
          <p:cNvSpPr/>
          <p:nvPr/>
        </p:nvSpPr>
        <p:spPr>
          <a:xfrm>
            <a:off x="2514600" y="5029200"/>
            <a:ext cx="2286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858000" y="4191000"/>
            <a:ext cx="533400" cy="381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457200"/>
            <a:ext cx="8458200" cy="6096000"/>
          </a:xfrm>
        </p:spPr>
        <p:txBody>
          <a:bodyPr>
            <a:noAutofit/>
          </a:bodyPr>
          <a:lstStyle/>
          <a:p>
            <a:pPr>
              <a:buNone/>
            </a:pPr>
            <a:r>
              <a:rPr lang="en-US" sz="1800" b="1" u="sng" dirty="0" smtClean="0"/>
              <a:t>What kind and how much of data one can store in AWS S3?</a:t>
            </a:r>
          </a:p>
          <a:p>
            <a:pPr>
              <a:buNone/>
            </a:pPr>
            <a:endParaRPr lang="en-US" sz="1800" dirty="0" smtClean="0"/>
          </a:p>
          <a:p>
            <a:pPr lvl="1"/>
            <a:r>
              <a:rPr lang="en-US" sz="1800" dirty="0" smtClean="0"/>
              <a:t>You can store virtually any kind of data, in any format, in S3 and when we talk about capacity, the volume and the number of objects that we can store in S3 are unlimited.</a:t>
            </a:r>
          </a:p>
          <a:p>
            <a:pPr lvl="1"/>
            <a:r>
              <a:rPr lang="en-US" sz="1800" i="1" dirty="0" smtClean="0"/>
              <a:t>An object</a:t>
            </a:r>
            <a:r>
              <a:rPr lang="en-US" sz="1800" dirty="0" smtClean="0"/>
              <a:t> is the fundamental entity in S3. It consists of data, key and metadata.</a:t>
            </a:r>
          </a:p>
          <a:p>
            <a:pPr lvl="1"/>
            <a:r>
              <a:rPr lang="en-US" sz="1800" dirty="0" smtClean="0"/>
              <a:t>When we talk about data, it can be of two types-</a:t>
            </a:r>
          </a:p>
          <a:p>
            <a:pPr lvl="1"/>
            <a:r>
              <a:rPr lang="en-US" sz="1800" dirty="0" smtClean="0"/>
              <a:t>Data which is to be accessed frequently.</a:t>
            </a:r>
          </a:p>
          <a:p>
            <a:pPr lvl="1"/>
            <a:r>
              <a:rPr lang="en-US" sz="1800" dirty="0" smtClean="0"/>
              <a:t>Data which is accessed not that frequently.</a:t>
            </a:r>
          </a:p>
          <a:p>
            <a:pPr lvl="1"/>
            <a:r>
              <a:rPr lang="en-US" sz="1800" dirty="0" smtClean="0"/>
              <a:t>Therefore, Amazon came up with 3 storage classes to provide its customers the best experience and at an affordable cost.</a:t>
            </a:r>
          </a:p>
          <a:p>
            <a:pPr lvl="1"/>
            <a:endParaRPr lang="en-US" sz="1800" dirty="0" smtClean="0"/>
          </a:p>
          <a:p>
            <a:pPr>
              <a:buNone/>
            </a:pPr>
            <a:r>
              <a:rPr lang="en-US" sz="1800" b="1" u="sng" dirty="0" smtClean="0"/>
              <a:t>How is data organized in S3?</a:t>
            </a:r>
          </a:p>
          <a:p>
            <a:pPr>
              <a:buNone/>
            </a:pPr>
            <a:endParaRPr lang="en-US" sz="1800" dirty="0" smtClean="0"/>
          </a:p>
          <a:p>
            <a:pPr lvl="1"/>
            <a:r>
              <a:rPr lang="en-US" sz="1800" dirty="0" smtClean="0"/>
              <a:t>Data in S3 is organized in the form of buckets.</a:t>
            </a:r>
          </a:p>
          <a:p>
            <a:pPr lvl="1"/>
            <a:r>
              <a:rPr lang="en-US" sz="1800" dirty="0" smtClean="0"/>
              <a:t>A Bucket is a logical unit of storage in S3.</a:t>
            </a:r>
          </a:p>
          <a:p>
            <a:pPr lvl="1"/>
            <a:r>
              <a:rPr lang="en-US" sz="1800" dirty="0" smtClean="0"/>
              <a:t>A Bucket contains objects which contain the data and metadata.</a:t>
            </a:r>
          </a:p>
          <a:p>
            <a:pPr lvl="1"/>
            <a:r>
              <a:rPr lang="en-US" sz="1800" dirty="0" smtClean="0"/>
              <a:t>Before adding any data in S3 the user has to create a bucket which will be used to store objects.</a:t>
            </a:r>
          </a:p>
          <a:p>
            <a:pPr>
              <a:buNone/>
            </a:pPr>
            <a:endParaRPr lang="en-US" sz="1800" dirty="0" smtClean="0"/>
          </a:p>
          <a:p>
            <a:endParaRPr lang="en-US" sz="1800" dirty="0"/>
          </a:p>
        </p:txBody>
      </p:sp>
      <p:pic>
        <p:nvPicPr>
          <p:cNvPr id="1027" name="Picture 3"/>
          <p:cNvPicPr>
            <a:picLocks noChangeAspect="1" noChangeArrowheads="1"/>
          </p:cNvPicPr>
          <p:nvPr/>
        </p:nvPicPr>
        <p:blipFill>
          <a:blip r:embed="rId2"/>
          <a:srcRect/>
          <a:stretch>
            <a:fillRect/>
          </a:stretch>
        </p:blipFill>
        <p:spPr bwMode="auto">
          <a:xfrm>
            <a:off x="5791200" y="3810000"/>
            <a:ext cx="2438400" cy="15317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381000"/>
            <a:ext cx="8382000" cy="4572000"/>
          </a:xfrm>
        </p:spPr>
        <p:txBody>
          <a:bodyPr>
            <a:normAutofit/>
          </a:bodyPr>
          <a:lstStyle/>
          <a:p>
            <a:pPr>
              <a:buFont typeface="Wingdings" pitchFamily="2" charset="2"/>
              <a:buChar char="Ø"/>
            </a:pPr>
            <a:r>
              <a:rPr lang="en-US" sz="1800" dirty="0" smtClean="0"/>
              <a:t>As it contains the objects in the buckets.</a:t>
            </a:r>
          </a:p>
          <a:p>
            <a:pPr>
              <a:buFont typeface="Wingdings" pitchFamily="2" charset="2"/>
              <a:buChar char="Ø"/>
            </a:pPr>
            <a:r>
              <a:rPr lang="en-US" sz="1800" dirty="0" smtClean="0"/>
              <a:t>You need to 1</a:t>
            </a:r>
            <a:r>
              <a:rPr lang="en-US" sz="1800" baseline="30000" dirty="0" smtClean="0"/>
              <a:t>st</a:t>
            </a:r>
            <a:r>
              <a:rPr lang="en-US" sz="1800" dirty="0" smtClean="0"/>
              <a:t> delete the objects.</a:t>
            </a:r>
          </a:p>
          <a:p>
            <a:pPr>
              <a:buFont typeface="Wingdings" pitchFamily="2" charset="2"/>
              <a:buChar char="Ø"/>
            </a:pPr>
            <a:r>
              <a:rPr lang="en-US" sz="1800" dirty="0" smtClean="0"/>
              <a:t>Click on “</a:t>
            </a:r>
            <a:r>
              <a:rPr lang="en-US" sz="1800" b="1" dirty="0" smtClean="0">
                <a:solidFill>
                  <a:srgbClr val="FF0000"/>
                </a:solidFill>
              </a:rPr>
              <a:t>empty bucket</a:t>
            </a:r>
            <a:r>
              <a:rPr lang="en-US" sz="1800" dirty="0" smtClean="0"/>
              <a:t>”.</a:t>
            </a:r>
            <a:endParaRPr lang="en-US" sz="1800" dirty="0"/>
          </a:p>
        </p:txBody>
      </p:sp>
      <p:pic>
        <p:nvPicPr>
          <p:cNvPr id="4" name="Picture 3" descr="35.jpg"/>
          <p:cNvPicPr>
            <a:picLocks noChangeAspect="1"/>
          </p:cNvPicPr>
          <p:nvPr/>
        </p:nvPicPr>
        <p:blipFill>
          <a:blip r:embed="rId2"/>
          <a:srcRect l="943" t="11530" r="39623" b="24738"/>
          <a:stretch>
            <a:fillRect/>
          </a:stretch>
        </p:blipFill>
        <p:spPr>
          <a:xfrm>
            <a:off x="914400" y="1752600"/>
            <a:ext cx="7086600" cy="4274458"/>
          </a:xfrm>
          <a:prstGeom prst="rect">
            <a:avLst/>
          </a:prstGeom>
        </p:spPr>
      </p:pic>
      <p:sp>
        <p:nvSpPr>
          <p:cNvPr id="5" name="Rectangle 4"/>
          <p:cNvSpPr/>
          <p:nvPr/>
        </p:nvSpPr>
        <p:spPr>
          <a:xfrm>
            <a:off x="6477000" y="3505200"/>
            <a:ext cx="8382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81000"/>
            <a:ext cx="8229600" cy="4572000"/>
          </a:xfrm>
        </p:spPr>
        <p:txBody>
          <a:bodyPr>
            <a:noAutofit/>
          </a:bodyPr>
          <a:lstStyle/>
          <a:p>
            <a:pPr>
              <a:buFont typeface="Wingdings" pitchFamily="2" charset="2"/>
              <a:buChar char="Ø"/>
            </a:pPr>
            <a:r>
              <a:rPr lang="en-US" sz="1800" dirty="0" smtClean="0"/>
              <a:t>Enter “</a:t>
            </a:r>
            <a:r>
              <a:rPr lang="en-US" sz="1800" b="1" dirty="0" smtClean="0">
                <a:solidFill>
                  <a:srgbClr val="FF0000"/>
                </a:solidFill>
              </a:rPr>
              <a:t>permanently delete</a:t>
            </a:r>
            <a:r>
              <a:rPr lang="en-US" sz="1800" dirty="0" smtClean="0"/>
              <a:t>”.</a:t>
            </a:r>
          </a:p>
          <a:p>
            <a:pPr>
              <a:buFont typeface="Wingdings" pitchFamily="2" charset="2"/>
              <a:buChar char="Ø"/>
            </a:pPr>
            <a:r>
              <a:rPr lang="en-US" sz="1800" dirty="0" smtClean="0"/>
              <a:t>Click on </a:t>
            </a:r>
            <a:r>
              <a:rPr lang="en-US" sz="1800" b="1" dirty="0" smtClean="0">
                <a:solidFill>
                  <a:srgbClr val="7030A0"/>
                </a:solidFill>
              </a:rPr>
              <a:t>Empty</a:t>
            </a:r>
            <a:r>
              <a:rPr lang="en-US" sz="1800" dirty="0" smtClean="0"/>
              <a:t>. </a:t>
            </a:r>
            <a:endParaRPr lang="en-US" sz="1800" dirty="0"/>
          </a:p>
        </p:txBody>
      </p:sp>
      <p:pic>
        <p:nvPicPr>
          <p:cNvPr id="5" name="Content Placeholder 3" descr="36.jpg"/>
          <p:cNvPicPr>
            <a:picLocks noChangeAspect="1"/>
          </p:cNvPicPr>
          <p:nvPr/>
        </p:nvPicPr>
        <p:blipFill>
          <a:blip r:embed="rId2"/>
          <a:stretch>
            <a:fillRect/>
          </a:stretch>
        </p:blipFill>
        <p:spPr>
          <a:xfrm>
            <a:off x="1295400" y="1524000"/>
            <a:ext cx="7349067" cy="4133850"/>
          </a:xfrm>
          <a:prstGeom prst="rect">
            <a:avLst/>
          </a:prstGeom>
        </p:spPr>
      </p:pic>
      <p:cxnSp>
        <p:nvCxnSpPr>
          <p:cNvPr id="7" name="Straight Connector 6"/>
          <p:cNvCxnSpPr/>
          <p:nvPr/>
        </p:nvCxnSpPr>
        <p:spPr>
          <a:xfrm>
            <a:off x="1752600" y="4876800"/>
            <a:ext cx="91440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029200" y="4953000"/>
            <a:ext cx="533400" cy="3048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228600" y="228600"/>
            <a:ext cx="8229600" cy="4572000"/>
          </a:xfrm>
        </p:spPr>
        <p:txBody>
          <a:bodyPr>
            <a:normAutofit/>
          </a:bodyPr>
          <a:lstStyle/>
          <a:p>
            <a:pPr>
              <a:buFont typeface="Wingdings" pitchFamily="2" charset="2"/>
              <a:buChar char="Ø"/>
            </a:pPr>
            <a:r>
              <a:rPr lang="en-US" sz="1800" dirty="0" smtClean="0"/>
              <a:t>Now as there are no objects present in your bucket.</a:t>
            </a:r>
          </a:p>
          <a:p>
            <a:pPr>
              <a:buFont typeface="Wingdings" pitchFamily="2" charset="2"/>
              <a:buChar char="Ø"/>
            </a:pPr>
            <a:r>
              <a:rPr lang="en-US" sz="1800" dirty="0" smtClean="0"/>
              <a:t>You can delete your bucket now.  </a:t>
            </a:r>
          </a:p>
          <a:p>
            <a:pPr>
              <a:buFont typeface="Wingdings" pitchFamily="2" charset="2"/>
              <a:buChar char="Ø"/>
            </a:pPr>
            <a:r>
              <a:rPr lang="en-US" sz="1800" dirty="0" smtClean="0"/>
              <a:t>Enter your bucket name and click on “Delete bucket”</a:t>
            </a:r>
            <a:endParaRPr lang="en-US" sz="1800" dirty="0"/>
          </a:p>
        </p:txBody>
      </p:sp>
      <p:pic>
        <p:nvPicPr>
          <p:cNvPr id="4" name="Picture 3" descr="37.jpg"/>
          <p:cNvPicPr>
            <a:picLocks noChangeAspect="1"/>
          </p:cNvPicPr>
          <p:nvPr/>
        </p:nvPicPr>
        <p:blipFill>
          <a:blip r:embed="rId2"/>
          <a:stretch>
            <a:fillRect/>
          </a:stretch>
        </p:blipFill>
        <p:spPr>
          <a:xfrm>
            <a:off x="685800" y="1676400"/>
            <a:ext cx="8128000" cy="45720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533400"/>
            <a:ext cx="8534400" cy="4572000"/>
          </a:xfrm>
        </p:spPr>
        <p:txBody>
          <a:bodyPr>
            <a:normAutofit/>
          </a:bodyPr>
          <a:lstStyle/>
          <a:p>
            <a:pPr>
              <a:buFont typeface="Wingdings" pitchFamily="2" charset="2"/>
              <a:buChar char="Ø"/>
            </a:pPr>
            <a:r>
              <a:rPr lang="en-US" sz="1800" dirty="0" smtClean="0"/>
              <a:t>Your bucket is Successfully deleted.</a:t>
            </a:r>
          </a:p>
          <a:p>
            <a:pPr>
              <a:buFont typeface="Wingdings" pitchFamily="2" charset="2"/>
              <a:buChar char="Ø"/>
            </a:pPr>
            <a:r>
              <a:rPr lang="en-US" sz="1800" dirty="0" smtClean="0"/>
              <a:t>Go back to your S3 bucket dashboard. You can see that there is bucket found that we have created earlier. </a:t>
            </a:r>
            <a:endParaRPr lang="en-US" sz="1800" dirty="0"/>
          </a:p>
        </p:txBody>
      </p:sp>
      <p:pic>
        <p:nvPicPr>
          <p:cNvPr id="6" name="Content Placeholder 3" descr="38.jpg"/>
          <p:cNvPicPr>
            <a:picLocks noChangeAspect="1"/>
          </p:cNvPicPr>
          <p:nvPr/>
        </p:nvPicPr>
        <p:blipFill>
          <a:blip r:embed="rId2"/>
          <a:stretch>
            <a:fillRect/>
          </a:stretch>
        </p:blipFill>
        <p:spPr>
          <a:xfrm>
            <a:off x="914400" y="2209800"/>
            <a:ext cx="7239000" cy="4071938"/>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715962"/>
          </a:xfrm>
        </p:spPr>
        <p:txBody>
          <a:bodyPr>
            <a:normAutofit/>
          </a:bodyPr>
          <a:lstStyle/>
          <a:p>
            <a:pPr algn="ctr"/>
            <a:r>
              <a:rPr lang="en-US" sz="3600" b="1" u="sng" dirty="0" smtClean="0"/>
              <a:t>9. CLI commands for S3</a:t>
            </a:r>
            <a:endParaRPr lang="en-US" sz="3600" b="1" u="sng" dirty="0"/>
          </a:p>
        </p:txBody>
      </p:sp>
      <p:sp>
        <p:nvSpPr>
          <p:cNvPr id="3" name="Content Placeholder 2"/>
          <p:cNvSpPr>
            <a:spLocks noGrp="1"/>
          </p:cNvSpPr>
          <p:nvPr>
            <p:ph sz="quarter" idx="1"/>
          </p:nvPr>
        </p:nvSpPr>
        <p:spPr>
          <a:xfrm>
            <a:off x="381000" y="1828800"/>
            <a:ext cx="8001000" cy="4572000"/>
          </a:xfrm>
        </p:spPr>
        <p:txBody>
          <a:bodyPr>
            <a:normAutofit/>
          </a:bodyPr>
          <a:lstStyle/>
          <a:p>
            <a:r>
              <a:rPr lang="en-US" sz="1800" dirty="0" smtClean="0"/>
              <a:t>Create a directory, and create text file in that directory.</a:t>
            </a:r>
          </a:p>
          <a:p>
            <a:r>
              <a:rPr lang="en-US" sz="1800" dirty="0" smtClean="0"/>
              <a:t>Add some content in the  text file using vi editor.</a:t>
            </a:r>
          </a:p>
        </p:txBody>
      </p:sp>
      <p:pic>
        <p:nvPicPr>
          <p:cNvPr id="1027" name="Picture 3"/>
          <p:cNvPicPr>
            <a:picLocks noChangeAspect="1" noChangeArrowheads="1"/>
          </p:cNvPicPr>
          <p:nvPr/>
        </p:nvPicPr>
        <p:blipFill>
          <a:blip r:embed="rId2"/>
          <a:srcRect/>
          <a:stretch>
            <a:fillRect/>
          </a:stretch>
        </p:blipFill>
        <p:spPr bwMode="auto">
          <a:xfrm>
            <a:off x="533400" y="3124200"/>
            <a:ext cx="7897813" cy="2200275"/>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81000"/>
            <a:ext cx="8229600" cy="4572000"/>
          </a:xfrm>
        </p:spPr>
        <p:txBody>
          <a:bodyPr>
            <a:normAutofit/>
          </a:bodyPr>
          <a:lstStyle/>
          <a:p>
            <a:r>
              <a:rPr lang="en-US" sz="1800" dirty="0" smtClean="0"/>
              <a:t>To </a:t>
            </a:r>
            <a:r>
              <a:rPr lang="en-US" sz="1800" b="1" dirty="0" smtClean="0"/>
              <a:t>upload</a:t>
            </a:r>
            <a:r>
              <a:rPr lang="en-US" sz="1800" dirty="0" smtClean="0"/>
              <a:t> the text from the local to the S3 server is as follows.</a:t>
            </a:r>
          </a:p>
          <a:p>
            <a:pPr lvl="1"/>
            <a:r>
              <a:rPr lang="en-US" sz="1800" dirty="0" smtClean="0"/>
              <a:t>Syntax: “</a:t>
            </a:r>
            <a:r>
              <a:rPr lang="en-US" sz="1800" dirty="0" err="1" smtClean="0"/>
              <a:t>aws</a:t>
            </a:r>
            <a:r>
              <a:rPr lang="en-US" sz="1800" dirty="0" smtClean="0"/>
              <a:t> </a:t>
            </a:r>
            <a:r>
              <a:rPr lang="en-US" sz="1800" dirty="0" err="1" smtClean="0"/>
              <a:t>service_name</a:t>
            </a:r>
            <a:r>
              <a:rPr lang="en-US" sz="1800" dirty="0" smtClean="0"/>
              <a:t> cp </a:t>
            </a:r>
            <a:r>
              <a:rPr lang="en-US" sz="1800" dirty="0" err="1" smtClean="0"/>
              <a:t>file_name</a:t>
            </a:r>
            <a:r>
              <a:rPr lang="en-US" sz="1800" dirty="0" smtClean="0"/>
              <a:t> </a:t>
            </a:r>
            <a:r>
              <a:rPr lang="en-US" sz="1800" dirty="0" err="1" smtClean="0"/>
              <a:t>service_name</a:t>
            </a:r>
            <a:r>
              <a:rPr lang="en-US" sz="1800" dirty="0" smtClean="0"/>
              <a:t>://</a:t>
            </a:r>
            <a:r>
              <a:rPr lang="en-US" sz="1800" dirty="0" err="1" smtClean="0"/>
              <a:t>bucket_name</a:t>
            </a:r>
            <a:r>
              <a:rPr lang="en-US" sz="1800" dirty="0" smtClean="0"/>
              <a:t>/</a:t>
            </a:r>
            <a:r>
              <a:rPr lang="en-US" sz="1800" dirty="0" err="1" smtClean="0"/>
              <a:t>file_name</a:t>
            </a:r>
            <a:r>
              <a:rPr lang="en-US" sz="1800" dirty="0" smtClean="0"/>
              <a:t>”.</a:t>
            </a:r>
          </a:p>
          <a:p>
            <a:pPr lvl="1"/>
            <a:r>
              <a:rPr lang="en-US" sz="1800" dirty="0" smtClean="0"/>
              <a:t>Example: “</a:t>
            </a:r>
            <a:r>
              <a:rPr lang="en-US" sz="1800" dirty="0" err="1" smtClean="0"/>
              <a:t>aws</a:t>
            </a:r>
            <a:r>
              <a:rPr lang="en-US" sz="1800" dirty="0" smtClean="0"/>
              <a:t> s3 cp text.txt s3://priyanka-vutkur-123445/text.txt”</a:t>
            </a:r>
          </a:p>
          <a:p>
            <a:pPr lvl="1"/>
            <a:r>
              <a:rPr lang="en-US" sz="1800" dirty="0" smtClean="0"/>
              <a:t>This command copy’s the text file present in EC2 instance to s3 bucket</a:t>
            </a:r>
          </a:p>
          <a:p>
            <a:pPr lvl="2"/>
            <a:r>
              <a:rPr lang="en-US" sz="1400" dirty="0" smtClean="0"/>
              <a:t> s3 –&gt; </a:t>
            </a:r>
            <a:r>
              <a:rPr lang="en-US" sz="1400" dirty="0" err="1" smtClean="0"/>
              <a:t>serivice</a:t>
            </a:r>
            <a:r>
              <a:rPr lang="en-US" sz="1400" dirty="0" smtClean="0"/>
              <a:t> name.</a:t>
            </a:r>
          </a:p>
          <a:p>
            <a:pPr lvl="2"/>
            <a:r>
              <a:rPr lang="en-US" sz="1400" dirty="0" smtClean="0"/>
              <a:t>text.txt -&gt; </a:t>
            </a:r>
            <a:r>
              <a:rPr lang="en-US" sz="1400" dirty="0" err="1" smtClean="0"/>
              <a:t>fie_name</a:t>
            </a:r>
            <a:r>
              <a:rPr lang="en-US" sz="1400" dirty="0" smtClean="0"/>
              <a:t>.</a:t>
            </a:r>
          </a:p>
          <a:p>
            <a:pPr lvl="2"/>
            <a:r>
              <a:rPr lang="en-US" sz="1400" dirty="0" smtClean="0"/>
              <a:t>cp-&gt; Copy command.</a:t>
            </a:r>
          </a:p>
          <a:p>
            <a:pPr lvl="2"/>
            <a:r>
              <a:rPr lang="en-US" sz="1400" dirty="0" smtClean="0"/>
              <a:t>priyanka-vutkur-123445 </a:t>
            </a:r>
            <a:r>
              <a:rPr lang="en-US" sz="1400" dirty="0" smtClean="0">
                <a:sym typeface="Wingdings" pitchFamily="2" charset="2"/>
              </a:rPr>
              <a:t>-&gt; bucket  name.</a:t>
            </a:r>
            <a:endParaRPr lang="en-US" sz="1400" dirty="0" smtClean="0"/>
          </a:p>
          <a:p>
            <a:pPr lvl="2"/>
            <a:endParaRPr lang="en-US" sz="1400" dirty="0"/>
          </a:p>
        </p:txBody>
      </p:sp>
      <p:pic>
        <p:nvPicPr>
          <p:cNvPr id="2050" name="Picture 2"/>
          <p:cNvPicPr>
            <a:picLocks noChangeAspect="1" noChangeArrowheads="1"/>
          </p:cNvPicPr>
          <p:nvPr/>
        </p:nvPicPr>
        <p:blipFill>
          <a:blip r:embed="rId2"/>
          <a:srcRect/>
          <a:stretch>
            <a:fillRect/>
          </a:stretch>
        </p:blipFill>
        <p:spPr bwMode="auto">
          <a:xfrm>
            <a:off x="304800" y="2971800"/>
            <a:ext cx="8474027" cy="68580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52400" y="457200"/>
            <a:ext cx="8077200" cy="6172200"/>
          </a:xfrm>
        </p:spPr>
        <p:txBody>
          <a:bodyPr>
            <a:normAutofit/>
          </a:bodyPr>
          <a:lstStyle/>
          <a:p>
            <a:r>
              <a:rPr lang="en-US" sz="1800" b="1" dirty="0" smtClean="0"/>
              <a:t>Downloading</a:t>
            </a:r>
            <a:r>
              <a:rPr lang="en-US" sz="1800" dirty="0" smtClean="0"/>
              <a:t> object from s3 to local.</a:t>
            </a:r>
          </a:p>
          <a:p>
            <a:pPr lvl="1"/>
            <a:r>
              <a:rPr lang="en-US" sz="1600" dirty="0" smtClean="0"/>
              <a:t>Example: “</a:t>
            </a:r>
            <a:r>
              <a:rPr lang="en-US" sz="1600" dirty="0" err="1" smtClean="0"/>
              <a:t>aws</a:t>
            </a:r>
            <a:r>
              <a:rPr lang="en-US" sz="1600" dirty="0" smtClean="0"/>
              <a:t> s3 cp s3://bucket_name/file_name  </a:t>
            </a:r>
            <a:r>
              <a:rPr lang="en-US" sz="1600" dirty="0" err="1" smtClean="0"/>
              <a:t>path_for_destination</a:t>
            </a:r>
            <a:r>
              <a:rPr lang="en-US" sz="1600" dirty="0" smtClean="0"/>
              <a:t>”</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b="1" dirty="0" smtClean="0"/>
              <a:t>Creating Bucket.</a:t>
            </a:r>
            <a:r>
              <a:rPr lang="en-US" sz="1800" dirty="0" smtClean="0"/>
              <a:t> </a:t>
            </a:r>
          </a:p>
          <a:p>
            <a:pPr lvl="1"/>
            <a:r>
              <a:rPr lang="en-US" sz="1600" dirty="0" smtClean="0"/>
              <a:t>Example: “</a:t>
            </a:r>
            <a:r>
              <a:rPr lang="en-US" sz="1600" dirty="0" err="1" smtClean="0"/>
              <a:t>aws</a:t>
            </a:r>
            <a:r>
              <a:rPr lang="en-US" sz="1600" dirty="0" smtClean="0"/>
              <a:t> s3 </a:t>
            </a:r>
            <a:r>
              <a:rPr lang="en-US" sz="1600" dirty="0" err="1" smtClean="0"/>
              <a:t>mb</a:t>
            </a:r>
            <a:r>
              <a:rPr lang="en-US" sz="1600" dirty="0" smtClean="0"/>
              <a:t> s3://bucket_name”</a:t>
            </a:r>
          </a:p>
          <a:p>
            <a:pPr lvl="1"/>
            <a:r>
              <a:rPr lang="en-US" sz="1600" dirty="0" err="1" smtClean="0"/>
              <a:t>mb</a:t>
            </a:r>
            <a:r>
              <a:rPr lang="en-US" sz="1600" dirty="0" smtClean="0"/>
              <a:t> -&gt; make </a:t>
            </a:r>
            <a:r>
              <a:rPr lang="en-US" sz="1600" dirty="0" smtClean="0"/>
              <a:t>bucket</a:t>
            </a:r>
          </a:p>
          <a:p>
            <a:pPr lvl="1"/>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a:p>
            <a:pPr lvl="1"/>
            <a:endParaRPr lang="en-US" sz="1600" dirty="0" smtClean="0"/>
          </a:p>
          <a:p>
            <a:pPr lvl="1"/>
            <a:r>
              <a:rPr lang="en-US" sz="1600" dirty="0" err="1" smtClean="0"/>
              <a:t>cli</a:t>
            </a:r>
            <a:r>
              <a:rPr lang="en-US" sz="1600" dirty="0" smtClean="0"/>
              <a:t> commands </a:t>
            </a:r>
            <a:r>
              <a:rPr lang="en-US" sz="1600" dirty="0" smtClean="0"/>
              <a:t>for reference: https://awscli.amazonaws.com/v2/documentation/api/latest/reference/</a:t>
            </a:r>
            <a:endParaRPr lang="en-US" sz="1600" dirty="0" smtClean="0"/>
          </a:p>
          <a:p>
            <a:endParaRPr lang="en-US" sz="1800" dirty="0"/>
          </a:p>
        </p:txBody>
      </p:sp>
      <p:pic>
        <p:nvPicPr>
          <p:cNvPr id="3074" name="Picture 2"/>
          <p:cNvPicPr>
            <a:picLocks noChangeAspect="1" noChangeArrowheads="1"/>
          </p:cNvPicPr>
          <p:nvPr/>
        </p:nvPicPr>
        <p:blipFill>
          <a:blip r:embed="rId2"/>
          <a:srcRect/>
          <a:stretch>
            <a:fillRect/>
          </a:stretch>
        </p:blipFill>
        <p:spPr bwMode="auto">
          <a:xfrm>
            <a:off x="838200" y="4343400"/>
            <a:ext cx="6955564" cy="15240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609600" y="1524000"/>
            <a:ext cx="7678737" cy="119062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639762"/>
          </a:xfrm>
        </p:spPr>
        <p:txBody>
          <a:bodyPr>
            <a:normAutofit fontScale="90000"/>
          </a:bodyPr>
          <a:lstStyle/>
          <a:p>
            <a:pPr algn="ctr"/>
            <a:r>
              <a:rPr lang="en-US" u="sng" dirty="0" smtClean="0"/>
              <a:t>2. Steps to create S3 bucket.</a:t>
            </a:r>
            <a:endParaRPr lang="en-US" u="sng" dirty="0"/>
          </a:p>
        </p:txBody>
      </p:sp>
      <p:sp>
        <p:nvSpPr>
          <p:cNvPr id="3" name="Content Placeholder 2"/>
          <p:cNvSpPr>
            <a:spLocks noGrp="1"/>
          </p:cNvSpPr>
          <p:nvPr>
            <p:ph sz="quarter" idx="1"/>
          </p:nvPr>
        </p:nvSpPr>
        <p:spPr>
          <a:xfrm>
            <a:off x="609600" y="1143000"/>
            <a:ext cx="8001000" cy="4572000"/>
          </a:xfrm>
        </p:spPr>
        <p:txBody>
          <a:bodyPr>
            <a:normAutofit/>
          </a:bodyPr>
          <a:lstStyle/>
          <a:p>
            <a:r>
              <a:rPr lang="en-US" sz="1800" dirty="0" smtClean="0"/>
              <a:t>Bucket Name  -         ( It should be unique globally )</a:t>
            </a:r>
          </a:p>
          <a:p>
            <a:pPr lvl="1">
              <a:buNone/>
            </a:pPr>
            <a:r>
              <a:rPr lang="en-US" sz="1800" dirty="0" smtClean="0"/>
              <a:t>		( No uppercase )</a:t>
            </a:r>
          </a:p>
          <a:p>
            <a:pPr lvl="1">
              <a:buNone/>
            </a:pPr>
            <a:r>
              <a:rPr lang="en-US" sz="1800" dirty="0" smtClean="0"/>
              <a:t>		( should not contain invalid char like '  ,  [  #   _   )</a:t>
            </a:r>
          </a:p>
          <a:p>
            <a:r>
              <a:rPr lang="en-US" sz="1800" dirty="0" smtClean="0"/>
              <a:t>Check bucket name restriction in </a:t>
            </a:r>
            <a:r>
              <a:rPr lang="en-US" sz="1800" dirty="0" err="1" smtClean="0"/>
              <a:t>google</a:t>
            </a:r>
            <a:endParaRPr lang="en-US" sz="1800" dirty="0" smtClean="0"/>
          </a:p>
          <a:p>
            <a:endParaRPr lang="en-US" sz="1800" dirty="0" smtClean="0"/>
          </a:p>
          <a:p>
            <a:r>
              <a:rPr lang="en-US" sz="1800" dirty="0" smtClean="0"/>
              <a:t>bucket name -  test-dsgdfsgdfsgdfs123</a:t>
            </a:r>
          </a:p>
          <a:p>
            <a:r>
              <a:rPr lang="en-US" sz="1800" dirty="0" smtClean="0"/>
              <a:t>regions  -  </a:t>
            </a:r>
            <a:r>
              <a:rPr lang="en-US" sz="1800" dirty="0" err="1" smtClean="0"/>
              <a:t>mumbai</a:t>
            </a:r>
            <a:r>
              <a:rPr lang="en-US" sz="1800" dirty="0" smtClean="0"/>
              <a:t>      </a:t>
            </a:r>
          </a:p>
          <a:p>
            <a:r>
              <a:rPr lang="en-US" sz="1800" dirty="0" smtClean="0"/>
              <a:t>Next ---&gt; Next --&gt; uncheck  block public access  ---&gt; Next ----&gt; Create bucket.</a:t>
            </a:r>
          </a:p>
          <a:p>
            <a:endParaRPr lang="en-US" sz="1800" dirty="0" smtClean="0"/>
          </a:p>
          <a:p>
            <a:r>
              <a:rPr lang="en-US" sz="1800" dirty="0" smtClean="0"/>
              <a:t>Note:  Buckets created are available global. Not like Ec2  machines</a:t>
            </a:r>
          </a:p>
          <a:p>
            <a:r>
              <a:rPr lang="en-US" sz="1800" dirty="0" smtClean="0"/>
              <a:t>Observation: We can see global in dashboard.</a:t>
            </a:r>
            <a:endParaRPr lang="en-US" sz="1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715962"/>
          </a:xfrm>
        </p:spPr>
        <p:txBody>
          <a:bodyPr>
            <a:normAutofit fontScale="90000"/>
          </a:bodyPr>
          <a:lstStyle/>
          <a:p>
            <a:pPr algn="ctr"/>
            <a:r>
              <a:rPr lang="en-US" dirty="0" smtClean="0"/>
              <a:t>3. Create Bucket with example.</a:t>
            </a:r>
            <a:endParaRPr lang="en-US" dirty="0"/>
          </a:p>
        </p:txBody>
      </p:sp>
      <p:sp>
        <p:nvSpPr>
          <p:cNvPr id="3" name="Content Placeholder 2"/>
          <p:cNvSpPr>
            <a:spLocks noGrp="1"/>
          </p:cNvSpPr>
          <p:nvPr>
            <p:ph sz="quarter" idx="1"/>
          </p:nvPr>
        </p:nvSpPr>
        <p:spPr>
          <a:xfrm>
            <a:off x="381000" y="1447800"/>
            <a:ext cx="8305800" cy="4572000"/>
          </a:xfrm>
        </p:spPr>
        <p:txBody>
          <a:bodyPr>
            <a:normAutofit/>
          </a:bodyPr>
          <a:lstStyle/>
          <a:p>
            <a:r>
              <a:rPr lang="en-US" sz="1800" dirty="0" smtClean="0"/>
              <a:t>Let’s create a S3 bucket with the following steps.</a:t>
            </a:r>
          </a:p>
          <a:p>
            <a:pPr lvl="1">
              <a:buFont typeface="Wingdings" pitchFamily="2" charset="2"/>
              <a:buChar char="Ø"/>
            </a:pPr>
            <a:r>
              <a:rPr lang="en-US" sz="1800" dirty="0" smtClean="0"/>
              <a:t>Go to </a:t>
            </a:r>
            <a:r>
              <a:rPr lang="en-US" sz="1800" dirty="0" err="1" smtClean="0"/>
              <a:t>aws</a:t>
            </a:r>
            <a:r>
              <a:rPr lang="en-US" sz="1800" dirty="0" smtClean="0"/>
              <a:t> console -&gt; services -&gt; S3.</a:t>
            </a:r>
          </a:p>
          <a:p>
            <a:pPr lvl="1">
              <a:buFont typeface="Wingdings" pitchFamily="2" charset="2"/>
              <a:buChar char="Ø"/>
            </a:pPr>
            <a:r>
              <a:rPr lang="en-US" sz="1800" dirty="0" smtClean="0"/>
              <a:t>It will take you to the S3 Dashboard.</a:t>
            </a:r>
          </a:p>
          <a:p>
            <a:pPr>
              <a:buNone/>
            </a:pPr>
            <a:endParaRPr lang="en-US" sz="1800" dirty="0" smtClean="0"/>
          </a:p>
          <a:p>
            <a:pPr>
              <a:buNone/>
            </a:pPr>
            <a:endParaRPr lang="en-US" sz="1800" dirty="0" smtClean="0"/>
          </a:p>
          <a:p>
            <a:pPr>
              <a:buNone/>
            </a:pPr>
            <a:endParaRPr lang="en-US" sz="1800" dirty="0"/>
          </a:p>
        </p:txBody>
      </p:sp>
      <p:pic>
        <p:nvPicPr>
          <p:cNvPr id="6" name="Picture 5" descr="1.jpg"/>
          <p:cNvPicPr>
            <a:picLocks noChangeAspect="1"/>
          </p:cNvPicPr>
          <p:nvPr/>
        </p:nvPicPr>
        <p:blipFill>
          <a:blip r:embed="rId2"/>
          <a:stretch>
            <a:fillRect/>
          </a:stretch>
        </p:blipFill>
        <p:spPr>
          <a:xfrm>
            <a:off x="990600" y="2514600"/>
            <a:ext cx="6934200" cy="390048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8077200" cy="4572000"/>
          </a:xfrm>
        </p:spPr>
        <p:txBody>
          <a:bodyPr>
            <a:normAutofit/>
          </a:bodyPr>
          <a:lstStyle/>
          <a:p>
            <a:pPr>
              <a:buFont typeface="Wingdings" pitchFamily="2" charset="2"/>
              <a:buChar char="Ø"/>
            </a:pPr>
            <a:r>
              <a:rPr lang="en-US" sz="1800" dirty="0" smtClean="0">
                <a:sym typeface="Wingdings" pitchFamily="2" charset="2"/>
              </a:rPr>
              <a:t>Click on </a:t>
            </a:r>
            <a:r>
              <a:rPr lang="en-US" sz="1800" dirty="0" smtClean="0">
                <a:solidFill>
                  <a:srgbClr val="FF0000"/>
                </a:solidFill>
                <a:sym typeface="Wingdings" pitchFamily="2" charset="2"/>
              </a:rPr>
              <a:t>create bucket</a:t>
            </a:r>
            <a:r>
              <a:rPr lang="en-US" sz="1800" dirty="0" smtClean="0">
                <a:sym typeface="Wingdings" pitchFamily="2" charset="2"/>
              </a:rPr>
              <a:t>.</a:t>
            </a:r>
          </a:p>
          <a:p>
            <a:pPr>
              <a:buNone/>
            </a:pPr>
            <a:endParaRPr lang="en-US" sz="1800" dirty="0" smtClean="0">
              <a:sym typeface="Wingdings" pitchFamily="2" charset="2"/>
            </a:endParaRPr>
          </a:p>
          <a:p>
            <a:pPr>
              <a:buNone/>
            </a:pPr>
            <a:endParaRPr lang="en-US" sz="1800" dirty="0" smtClean="0">
              <a:sym typeface="Wingdings" pitchFamily="2" charset="2"/>
            </a:endParaRPr>
          </a:p>
          <a:p>
            <a:pPr>
              <a:buNone/>
            </a:pPr>
            <a:endParaRPr lang="en-US" sz="1800" dirty="0" smtClean="0">
              <a:sym typeface="Wingdings" pitchFamily="2" charset="2"/>
            </a:endParaRPr>
          </a:p>
          <a:p>
            <a:pPr>
              <a:buNone/>
            </a:pPr>
            <a:endParaRPr lang="en-US" sz="1800" dirty="0" smtClean="0">
              <a:sym typeface="Wingdings" pitchFamily="2" charset="2"/>
            </a:endParaRPr>
          </a:p>
          <a:p>
            <a:pPr>
              <a:buNone/>
            </a:pPr>
            <a:endParaRPr lang="en-US" sz="1800" dirty="0" smtClean="0">
              <a:sym typeface="Wingdings" pitchFamily="2" charset="2"/>
            </a:endParaRPr>
          </a:p>
          <a:p>
            <a:pPr>
              <a:buNone/>
            </a:pPr>
            <a:endParaRPr lang="en-US" sz="1800" dirty="0" smtClean="0">
              <a:sym typeface="Wingdings" pitchFamily="2" charset="2"/>
            </a:endParaRPr>
          </a:p>
          <a:p>
            <a:pPr>
              <a:buNone/>
            </a:pPr>
            <a:endParaRPr lang="en-US" sz="1800" dirty="0" smtClean="0">
              <a:sym typeface="Wingdings" pitchFamily="2" charset="2"/>
            </a:endParaRPr>
          </a:p>
          <a:p>
            <a:pPr>
              <a:buNone/>
            </a:pPr>
            <a:endParaRPr lang="en-US" sz="1800" dirty="0" smtClean="0">
              <a:sym typeface="Wingdings" pitchFamily="2" charset="2"/>
            </a:endParaRPr>
          </a:p>
          <a:p>
            <a:pPr>
              <a:buNone/>
            </a:pPr>
            <a:endParaRPr lang="en-US" sz="1800" dirty="0" smtClean="0">
              <a:sym typeface="Wingdings" pitchFamily="2" charset="2"/>
            </a:endParaRPr>
          </a:p>
          <a:p>
            <a:pPr>
              <a:buFont typeface="Wingdings" pitchFamily="2" charset="2"/>
              <a:buChar char="Ø"/>
            </a:pPr>
            <a:r>
              <a:rPr lang="en-US" sz="1800" dirty="0" smtClean="0">
                <a:sym typeface="Wingdings" pitchFamily="2" charset="2"/>
              </a:rPr>
              <a:t>Enter a bucket name.</a:t>
            </a:r>
          </a:p>
          <a:p>
            <a:pPr lvl="1">
              <a:buFont typeface="Wingdings" pitchFamily="2" charset="2"/>
              <a:buChar char="Ø"/>
            </a:pPr>
            <a:r>
              <a:rPr lang="en-US" sz="1800" dirty="0" smtClean="0">
                <a:sym typeface="Wingdings" pitchFamily="2" charset="2"/>
              </a:rPr>
              <a:t>Name given should be unique or else it will not be taken. </a:t>
            </a:r>
          </a:p>
          <a:p>
            <a:pPr>
              <a:buNone/>
            </a:pPr>
            <a:endParaRPr lang="en-US" sz="1800" dirty="0" smtClean="0">
              <a:sym typeface="Wingdings" pitchFamily="2" charset="2"/>
            </a:endParaRPr>
          </a:p>
        </p:txBody>
      </p:sp>
      <p:pic>
        <p:nvPicPr>
          <p:cNvPr id="4" name="Picture 3" descr="2.jpg"/>
          <p:cNvPicPr>
            <a:picLocks noChangeAspect="1"/>
          </p:cNvPicPr>
          <p:nvPr/>
        </p:nvPicPr>
        <p:blipFill>
          <a:blip r:embed="rId2" cstate="print"/>
          <a:stretch>
            <a:fillRect/>
          </a:stretch>
        </p:blipFill>
        <p:spPr>
          <a:xfrm>
            <a:off x="2209801" y="838201"/>
            <a:ext cx="4495800" cy="2528888"/>
          </a:xfrm>
          <a:prstGeom prst="rect">
            <a:avLst/>
          </a:prstGeom>
        </p:spPr>
      </p:pic>
      <p:sp>
        <p:nvSpPr>
          <p:cNvPr id="5" name="Rectangle 4"/>
          <p:cNvSpPr/>
          <p:nvPr/>
        </p:nvSpPr>
        <p:spPr>
          <a:xfrm>
            <a:off x="5257800" y="1905000"/>
            <a:ext cx="6858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3.jpg"/>
          <p:cNvPicPr>
            <a:picLocks noChangeAspect="1"/>
          </p:cNvPicPr>
          <p:nvPr/>
        </p:nvPicPr>
        <p:blipFill>
          <a:blip r:embed="rId3"/>
          <a:srcRect r="826" b="36977"/>
          <a:stretch>
            <a:fillRect/>
          </a:stretch>
        </p:blipFill>
        <p:spPr>
          <a:xfrm>
            <a:off x="1752600" y="4572000"/>
            <a:ext cx="5486400" cy="207798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533400" y="381000"/>
            <a:ext cx="8229600" cy="4572000"/>
          </a:xfrm>
        </p:spPr>
        <p:txBody>
          <a:bodyPr>
            <a:normAutofit/>
          </a:bodyPr>
          <a:lstStyle/>
          <a:p>
            <a:pPr>
              <a:buFont typeface="Wingdings" pitchFamily="2" charset="2"/>
              <a:buChar char="Ø"/>
            </a:pPr>
            <a:r>
              <a:rPr lang="en-US" sz="1800" dirty="0" smtClean="0"/>
              <a:t>Select a specific region to store your data. </a:t>
            </a:r>
          </a:p>
          <a:p>
            <a:pPr>
              <a:buNone/>
            </a:pPr>
            <a:endParaRPr lang="en-US" sz="1800" dirty="0"/>
          </a:p>
        </p:txBody>
      </p:sp>
      <p:pic>
        <p:nvPicPr>
          <p:cNvPr id="5" name="Picture 4" descr="4.jpg"/>
          <p:cNvPicPr>
            <a:picLocks noChangeAspect="1"/>
          </p:cNvPicPr>
          <p:nvPr/>
        </p:nvPicPr>
        <p:blipFill>
          <a:blip r:embed="rId2" cstate="print"/>
          <a:stretch>
            <a:fillRect/>
          </a:stretch>
        </p:blipFill>
        <p:spPr>
          <a:xfrm>
            <a:off x="1676400" y="762000"/>
            <a:ext cx="3886200" cy="2206133"/>
          </a:xfrm>
          <a:prstGeom prst="rect">
            <a:avLst/>
          </a:prstGeom>
        </p:spPr>
      </p:pic>
      <p:sp>
        <p:nvSpPr>
          <p:cNvPr id="6" name="Content Placeholder 2"/>
          <p:cNvSpPr txBox="1">
            <a:spLocks/>
          </p:cNvSpPr>
          <p:nvPr/>
        </p:nvSpPr>
        <p:spPr>
          <a:xfrm>
            <a:off x="762000" y="3124200"/>
            <a:ext cx="8229600" cy="45720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pitchFamily="2" charset="2"/>
              <a:buChar char="Ø"/>
              <a:tabLst/>
              <a:defRPr/>
            </a:pPr>
            <a:r>
              <a:rPr lang="en-US" dirty="0" smtClean="0"/>
              <a:t>Unblock all public access and click the acknowledgement</a:t>
            </a:r>
            <a:r>
              <a:rPr kumimoji="0" lang="en-US" sz="1800" b="0" i="0" u="none" strike="noStrike" kern="1200" cap="none" spc="0" normalizeH="0" baseline="0" noProof="0" dirty="0" smtClean="0">
                <a:ln>
                  <a:noFill/>
                </a:ln>
                <a:solidFill>
                  <a:schemeClr val="tx1"/>
                </a:solidFill>
                <a:effectLst/>
                <a:uLnTx/>
                <a:uFillTx/>
                <a:latin typeface="+mn-lt"/>
                <a:ea typeface="+mn-ea"/>
                <a:cs typeface="+mn-cs"/>
              </a:rPr>
              <a:t>. </a:t>
            </a: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6" descr="5.jpg"/>
          <p:cNvPicPr>
            <a:picLocks noChangeAspect="1"/>
          </p:cNvPicPr>
          <p:nvPr/>
        </p:nvPicPr>
        <p:blipFill>
          <a:blip r:embed="rId3" cstate="print"/>
          <a:stretch>
            <a:fillRect/>
          </a:stretch>
        </p:blipFill>
        <p:spPr>
          <a:xfrm>
            <a:off x="1981200" y="3657600"/>
            <a:ext cx="3780268" cy="2915234"/>
          </a:xfrm>
          <a:prstGeom prst="rect">
            <a:avLst/>
          </a:prstGeom>
        </p:spPr>
      </p:pic>
      <p:sp>
        <p:nvSpPr>
          <p:cNvPr id="8" name="Rectangle 7"/>
          <p:cNvSpPr/>
          <p:nvPr/>
        </p:nvSpPr>
        <p:spPr>
          <a:xfrm>
            <a:off x="2286000" y="4267200"/>
            <a:ext cx="9144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14600" y="6172200"/>
            <a:ext cx="457200" cy="3048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1000" y="304800"/>
            <a:ext cx="7772400" cy="4572000"/>
          </a:xfrm>
        </p:spPr>
        <p:txBody>
          <a:bodyPr>
            <a:normAutofit/>
          </a:bodyPr>
          <a:lstStyle/>
          <a:p>
            <a:pPr>
              <a:buFont typeface="Wingdings" pitchFamily="2" charset="2"/>
              <a:buChar char="Ø"/>
            </a:pPr>
            <a:r>
              <a:rPr lang="en-US" sz="1800" dirty="0" smtClean="0"/>
              <a:t>Disable the bucket versioning.</a:t>
            </a:r>
          </a:p>
          <a:p>
            <a:pPr>
              <a:buNone/>
            </a:pPr>
            <a:endParaRPr lang="en-US" sz="1800" dirty="0"/>
          </a:p>
        </p:txBody>
      </p:sp>
      <p:pic>
        <p:nvPicPr>
          <p:cNvPr id="4" name="Picture 3" descr="6.jpg"/>
          <p:cNvPicPr>
            <a:picLocks noChangeAspect="1"/>
          </p:cNvPicPr>
          <p:nvPr/>
        </p:nvPicPr>
        <p:blipFill>
          <a:blip r:embed="rId2"/>
          <a:stretch>
            <a:fillRect/>
          </a:stretch>
        </p:blipFill>
        <p:spPr>
          <a:xfrm>
            <a:off x="1371600" y="838200"/>
            <a:ext cx="5473614" cy="2331720"/>
          </a:xfrm>
          <a:prstGeom prst="rect">
            <a:avLst/>
          </a:prstGeom>
        </p:spPr>
      </p:pic>
      <p:sp>
        <p:nvSpPr>
          <p:cNvPr id="5" name="Content Placeholder 2"/>
          <p:cNvSpPr txBox="1">
            <a:spLocks/>
          </p:cNvSpPr>
          <p:nvPr/>
        </p:nvSpPr>
        <p:spPr>
          <a:xfrm>
            <a:off x="533400" y="3352800"/>
            <a:ext cx="7772400" cy="4572000"/>
          </a:xfrm>
          <a:prstGeom prst="rect">
            <a:avLst/>
          </a:prstGeom>
        </p:spPr>
        <p:txBody>
          <a:bodyPr vert="horz">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pitchFamily="2" charset="2"/>
              <a:buChar char="Ø"/>
              <a:tabLst/>
              <a:defRPr/>
            </a:pPr>
            <a:r>
              <a:rPr lang="en-US" dirty="0" smtClean="0"/>
              <a:t>Keep all other settings as default, and click create bucket.</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descr="7.jpg"/>
          <p:cNvPicPr>
            <a:picLocks noChangeAspect="1"/>
          </p:cNvPicPr>
          <p:nvPr/>
        </p:nvPicPr>
        <p:blipFill>
          <a:blip r:embed="rId3"/>
          <a:srcRect t="12640"/>
          <a:stretch>
            <a:fillRect/>
          </a:stretch>
        </p:blipFill>
        <p:spPr>
          <a:xfrm>
            <a:off x="2362200" y="3733800"/>
            <a:ext cx="4357166" cy="2895600"/>
          </a:xfrm>
          <a:prstGeom prst="rect">
            <a:avLst/>
          </a:prstGeom>
        </p:spPr>
      </p:pic>
      <p:sp>
        <p:nvSpPr>
          <p:cNvPr id="7" name="Rectangle 6"/>
          <p:cNvSpPr/>
          <p:nvPr/>
        </p:nvSpPr>
        <p:spPr>
          <a:xfrm>
            <a:off x="5867400" y="6324600"/>
            <a:ext cx="7620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4879</TotalTime>
  <Words>1499</Words>
  <Application>Microsoft Office PowerPoint</Application>
  <PresentationFormat>On-screen Show (4:3)</PresentationFormat>
  <Paragraphs>278</Paragraphs>
  <Slides>46</Slides>
  <Notes>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Equity</vt:lpstr>
      <vt:lpstr>AWS S3</vt:lpstr>
      <vt:lpstr>Content:</vt:lpstr>
      <vt:lpstr>1. Introduction</vt:lpstr>
      <vt:lpstr>Slide 4</vt:lpstr>
      <vt:lpstr>2. Steps to create S3 bucket.</vt:lpstr>
      <vt:lpstr>3. Create Bucket with example.</vt:lpstr>
      <vt:lpstr>Slide 7</vt:lpstr>
      <vt:lpstr>Slide 8</vt:lpstr>
      <vt:lpstr>Slide 9</vt:lpstr>
      <vt:lpstr>Slide 10</vt:lpstr>
      <vt:lpstr>4. How to Upload object (data files) to your bucket</vt:lpstr>
      <vt:lpstr>Slide 12</vt:lpstr>
      <vt:lpstr>Slide 13</vt:lpstr>
      <vt:lpstr>Slide 14</vt:lpstr>
      <vt:lpstr>5. S3 data Accessing.</vt:lpstr>
      <vt:lpstr>Slide 16</vt:lpstr>
      <vt:lpstr>Slide 17</vt:lpstr>
      <vt:lpstr>Slide 18</vt:lpstr>
      <vt:lpstr>Slide 19</vt:lpstr>
      <vt:lpstr>Slide 20</vt:lpstr>
      <vt:lpstr>Slide 21</vt:lpstr>
      <vt:lpstr>Slide 22</vt:lpstr>
      <vt:lpstr>6. S3 Life Cycle Management</vt:lpstr>
      <vt:lpstr>Slide 24</vt:lpstr>
      <vt:lpstr>Slide 25</vt:lpstr>
      <vt:lpstr>Slide 26</vt:lpstr>
      <vt:lpstr>Slide 27</vt:lpstr>
      <vt:lpstr>Slide 28</vt:lpstr>
      <vt:lpstr>Slide 29</vt:lpstr>
      <vt:lpstr>Slide 30</vt:lpstr>
      <vt:lpstr>Slide 31</vt:lpstr>
      <vt:lpstr>7. Amazon Simple Storage Service(S3) – Versioning</vt:lpstr>
      <vt:lpstr>Slide 33</vt:lpstr>
      <vt:lpstr>Slide 34</vt:lpstr>
      <vt:lpstr>Slide 35</vt:lpstr>
      <vt:lpstr>Slide 36</vt:lpstr>
      <vt:lpstr>Slide 37</vt:lpstr>
      <vt:lpstr>Slide 38</vt:lpstr>
      <vt:lpstr>8. Deleting Bucket and objects.</vt:lpstr>
      <vt:lpstr>Slide 40</vt:lpstr>
      <vt:lpstr>Slide 41</vt:lpstr>
      <vt:lpstr>Slide 42</vt:lpstr>
      <vt:lpstr>Slide 43</vt:lpstr>
      <vt:lpstr>9. CLI commands for S3</vt:lpstr>
      <vt:lpstr>Slide 45</vt:lpstr>
      <vt:lpstr>Slide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S3</dc:title>
  <dc:creator>Dell</dc:creator>
  <cp:lastModifiedBy>Dell</cp:lastModifiedBy>
  <cp:revision>19</cp:revision>
  <dcterms:created xsi:type="dcterms:W3CDTF">2006-08-16T00:00:00Z</dcterms:created>
  <dcterms:modified xsi:type="dcterms:W3CDTF">2023-10-06T11:07:09Z</dcterms:modified>
</cp:coreProperties>
</file>